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0" r:id="rId1"/>
  </p:sldMasterIdLst>
  <p:notesMasterIdLst>
    <p:notesMasterId r:id="rId44"/>
  </p:notesMasterIdLst>
  <p:sldIdLst>
    <p:sldId id="354" r:id="rId2"/>
    <p:sldId id="258" r:id="rId3"/>
    <p:sldId id="259" r:id="rId4"/>
    <p:sldId id="350" r:id="rId5"/>
    <p:sldId id="351" r:id="rId6"/>
    <p:sldId id="352" r:id="rId7"/>
    <p:sldId id="265" r:id="rId8"/>
    <p:sldId id="266" r:id="rId9"/>
    <p:sldId id="338" r:id="rId10"/>
    <p:sldId id="331" r:id="rId11"/>
    <p:sldId id="336" r:id="rId12"/>
    <p:sldId id="272" r:id="rId13"/>
    <p:sldId id="273" r:id="rId14"/>
    <p:sldId id="274" r:id="rId15"/>
    <p:sldId id="275" r:id="rId16"/>
    <p:sldId id="276" r:id="rId17"/>
    <p:sldId id="342" r:id="rId18"/>
    <p:sldId id="337" r:id="rId19"/>
    <p:sldId id="333" r:id="rId20"/>
    <p:sldId id="279" r:id="rId21"/>
    <p:sldId id="280" r:id="rId22"/>
    <p:sldId id="339" r:id="rId23"/>
    <p:sldId id="345" r:id="rId24"/>
    <p:sldId id="349" r:id="rId25"/>
    <p:sldId id="286" r:id="rId26"/>
    <p:sldId id="340" r:id="rId27"/>
    <p:sldId id="288" r:id="rId28"/>
    <p:sldId id="353" r:id="rId29"/>
    <p:sldId id="290" r:id="rId30"/>
    <p:sldId id="291" r:id="rId31"/>
    <p:sldId id="292" r:id="rId32"/>
    <p:sldId id="295" r:id="rId33"/>
    <p:sldId id="296" r:id="rId34"/>
    <p:sldId id="299" r:id="rId35"/>
    <p:sldId id="300" r:id="rId36"/>
    <p:sldId id="356" r:id="rId37"/>
    <p:sldId id="347" r:id="rId38"/>
    <p:sldId id="303" r:id="rId39"/>
    <p:sldId id="348" r:id="rId40"/>
    <p:sldId id="332" r:id="rId41"/>
    <p:sldId id="344" r:id="rId42"/>
    <p:sldId id="355" r:id="rId43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384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C4885"/>
    <a:srgbClr val="1B4885"/>
    <a:srgbClr val="FF9D00"/>
    <a:srgbClr val="EFB335"/>
    <a:srgbClr val="FFD579"/>
    <a:srgbClr val="274781"/>
    <a:srgbClr val="E8E6E6"/>
    <a:srgbClr val="A64D78"/>
    <a:srgbClr val="C03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9BF01F9-EAF6-4B13-95D9-60F4F1C9D427}">
  <a:tblStyle styleId="{79BF01F9-EAF6-4B13-95D9-60F4F1C9D42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59B62ED8-C54A-4708-94D0-DBF8798C5FD2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524" autoAdjust="0"/>
    <p:restoredTop sz="87082" autoAdjust="0"/>
  </p:normalViewPr>
  <p:slideViewPr>
    <p:cSldViewPr snapToGrid="0">
      <p:cViewPr varScale="1">
        <p:scale>
          <a:sx n="77" d="100"/>
          <a:sy n="77" d="100"/>
        </p:scale>
        <p:origin x="273" y="45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4" name="Google Shape;3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203180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08029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1421c49d5f_1_3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g11421c49d5f_1_3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996576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118c34c29d8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79" name="Google Shape;279;g118c34c29d8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18c34c29d8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90" name="Google Shape;290;g118c34c29d8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18c34c29d8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03" name="Google Shape;303;g118c34c29d8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118c34c29d8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16" name="Google Shape;316;g118c34c29d8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118c34c29d8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29" name="Google Shape;329;g118c34c29d8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118c34c29d8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29" name="Google Shape;329;g118c34c29d8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869778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1421c49d5f_1_3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g11421c49d5f_1_3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5569303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11421c49d5f_1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g11421c49d5f_1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461252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11421c49d5f_1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" name="Google Shape;374;g11421c49d5f_1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" name="Google Shape;38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1421c49d5f_1_3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g11421c49d5f_1_3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5129641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11421c49d5f_3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39" name="Google Shape;439;g11421c49d5f_3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6129279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186f689492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g1186f689492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1550332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1187b3908de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9" name="Google Shape;499;g1187b3908de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1421c49d5f_1_3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g11421c49d5f_1_3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1920283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118c34c29d8_0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31" name="Google Shape;531;g118c34c29d8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118c34c29d8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29" name="Google Shape;329;g118c34c29d8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599720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118c34c29d8_0_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6" name="Google Shape;556;g118c34c29d8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118c34c29d8_0_1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68" name="Google Shape;568;g118c34c29d8_0_1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118c34c29d8_0_1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2" name="Google Shape;582;g118c34c29d8_0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118c34c29d8_0_2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21" name="Google Shape;621;g118c34c29d8_0_2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g118c34c29d8_0_2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37" name="Google Shape;637;g118c34c29d8_0_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8" name="Google Shape;678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g11421c49d5f_1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1" name="Google Shape;691;g11421c49d5f_1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g11421c49d5f_1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43" name="Google Shape;743;g11421c49d5f_1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2962691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g11421c49d5f_1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9" name="Google Shape;769;g11421c49d5f_1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2270063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g11421c49d5f_1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5" name="Google Shape;765;g11421c49d5f_1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g11421c49d5f_1_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4" name="Google Shape;804;g11421c49d5f_1_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138771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1421c49d5f_1_3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9" name="Google Shape;119;g11421c49d5f_1_3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9535950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g11421c49d5f_1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4" name="Google Shape;834;g11421c49d5f_1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2892947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4" name="Google Shape;3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168265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1421c49d5f_1_3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9" name="Google Shape;119;g11421c49d5f_1_3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1421c49d5f_1_3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9" name="Google Shape;119;g11421c49d5f_1_3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816719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1421c49d5f_1_3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g11421c49d5f_1_3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183f2875bf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6" name="Google Shape;206;g1183f2875bf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692389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6E6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20.png"/><Relationship Id="rId3" Type="http://schemas.openxmlformats.org/officeDocument/2006/relationships/image" Target="../media/image5.png"/><Relationship Id="rId7" Type="http://schemas.openxmlformats.org/officeDocument/2006/relationships/image" Target="../media/image24.png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18.png"/><Relationship Id="rId9" Type="http://schemas.openxmlformats.org/officeDocument/2006/relationships/image" Target="../media/image26.png"/><Relationship Id="rId1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5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microsoft.com/office/2007/relationships/hdphoto" Target="../media/hdphoto2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4" Type="http://schemas.microsoft.com/office/2007/relationships/hdphoto" Target="../media/hdphoto3.wd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6.png"/><Relationship Id="rId4" Type="http://schemas.openxmlformats.org/officeDocument/2006/relationships/image" Target="../media/image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1.png"/><Relationship Id="rId4" Type="http://schemas.openxmlformats.org/officeDocument/2006/relationships/image" Target="../media/image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7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D0E92C3B-AB0D-704D-8199-EF3D9D9F0118}"/>
              </a:ext>
            </a:extLst>
          </p:cNvPr>
          <p:cNvGrpSpPr/>
          <p:nvPr/>
        </p:nvGrpSpPr>
        <p:grpSpPr>
          <a:xfrm>
            <a:off x="2538320" y="-25305"/>
            <a:ext cx="9653680" cy="6929995"/>
            <a:chOff x="2538320" y="-25305"/>
            <a:chExt cx="9653680" cy="6929995"/>
          </a:xfrm>
        </p:grpSpPr>
        <p:sp>
          <p:nvSpPr>
            <p:cNvPr id="17" name="矩形 9">
              <a:extLst>
                <a:ext uri="{FF2B5EF4-FFF2-40B4-BE49-F238E27FC236}">
                  <a16:creationId xmlns:a16="http://schemas.microsoft.com/office/drawing/2014/main" id="{3FA10649-CC1C-2947-843F-C6DEEA2586CA}"/>
                </a:ext>
              </a:extLst>
            </p:cNvPr>
            <p:cNvSpPr/>
            <p:nvPr/>
          </p:nvSpPr>
          <p:spPr>
            <a:xfrm flipH="1">
              <a:off x="2899316" y="-24380"/>
              <a:ext cx="9292684" cy="6929070"/>
            </a:xfrm>
            <a:prstGeom prst="rect">
              <a:avLst/>
            </a:prstGeom>
            <a:blipFill dpi="0" rotWithShape="1">
              <a:blip r:embed="rId3" cstate="print">
                <a:alphaModFix amt="50000"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colorTemperature colorTemp="53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29212" r="-1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29" tIns="45714" rIns="91429" bIns="4571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0CCD668-AD23-1F49-89E4-EC9D020F5AEC}"/>
                </a:ext>
              </a:extLst>
            </p:cNvPr>
            <p:cNvSpPr/>
            <p:nvPr/>
          </p:nvSpPr>
          <p:spPr>
            <a:xfrm>
              <a:off x="2538320" y="-25305"/>
              <a:ext cx="6067238" cy="6929065"/>
            </a:xfrm>
            <a:prstGeom prst="rect">
              <a:avLst/>
            </a:prstGeom>
            <a:gradFill>
              <a:gsLst>
                <a:gs pos="30000">
                  <a:srgbClr val="E8E6E6"/>
                </a:gs>
                <a:gs pos="100000">
                  <a:srgbClr val="E8E6E6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 dirty="0"/>
            </a:p>
          </p:txBody>
        </p:sp>
      </p:grp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C7A3F5B-6D1F-AB48-8054-7C9A86326144}"/>
              </a:ext>
            </a:extLst>
          </p:cNvPr>
          <p:cNvCxnSpPr>
            <a:cxnSpLocks/>
          </p:cNvCxnSpPr>
          <p:nvPr/>
        </p:nvCxnSpPr>
        <p:spPr>
          <a:xfrm>
            <a:off x="3099830" y="4112368"/>
            <a:ext cx="0" cy="3780268"/>
          </a:xfrm>
          <a:prstGeom prst="line">
            <a:avLst/>
          </a:prstGeom>
          <a:ln w="101600">
            <a:solidFill>
              <a:srgbClr val="FF9D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4E473DF-6F6F-AD4B-8CE5-9B6B67589BDC}"/>
              </a:ext>
            </a:extLst>
          </p:cNvPr>
          <p:cNvCxnSpPr>
            <a:cxnSpLocks/>
          </p:cNvCxnSpPr>
          <p:nvPr/>
        </p:nvCxnSpPr>
        <p:spPr>
          <a:xfrm>
            <a:off x="3087958" y="3392610"/>
            <a:ext cx="1305138" cy="0"/>
          </a:xfrm>
          <a:prstGeom prst="line">
            <a:avLst/>
          </a:prstGeom>
          <a:ln w="79375">
            <a:solidFill>
              <a:srgbClr val="1B4885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F5C6139-A141-644C-9B72-3C42C2D25139}"/>
              </a:ext>
            </a:extLst>
          </p:cNvPr>
          <p:cNvGrpSpPr/>
          <p:nvPr/>
        </p:nvGrpSpPr>
        <p:grpSpPr>
          <a:xfrm>
            <a:off x="-728843" y="-565600"/>
            <a:ext cx="4564056" cy="1881523"/>
            <a:chOff x="-728843" y="-565600"/>
            <a:chExt cx="4564056" cy="1881523"/>
          </a:xfrm>
        </p:grpSpPr>
        <p:sp>
          <p:nvSpPr>
            <p:cNvPr id="20" name="Parallelogram 19">
              <a:extLst>
                <a:ext uri="{FF2B5EF4-FFF2-40B4-BE49-F238E27FC236}">
                  <a16:creationId xmlns:a16="http://schemas.microsoft.com/office/drawing/2014/main" id="{B2257625-9616-224E-ABA0-CC117F6C41C2}"/>
                </a:ext>
              </a:extLst>
            </p:cNvPr>
            <p:cNvSpPr/>
            <p:nvPr/>
          </p:nvSpPr>
          <p:spPr>
            <a:xfrm rot="20374282">
              <a:off x="-728843" y="-565600"/>
              <a:ext cx="4564056" cy="1260379"/>
            </a:xfrm>
            <a:prstGeom prst="parallelogram">
              <a:avLst/>
            </a:prstGeom>
            <a:solidFill>
              <a:srgbClr val="1B4885">
                <a:alpha val="4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21" name="Parallelogram 20">
              <a:extLst>
                <a:ext uri="{FF2B5EF4-FFF2-40B4-BE49-F238E27FC236}">
                  <a16:creationId xmlns:a16="http://schemas.microsoft.com/office/drawing/2014/main" id="{640A4DCF-28F3-3D4C-9796-B79DE7C3F115}"/>
                </a:ext>
              </a:extLst>
            </p:cNvPr>
            <p:cNvSpPr/>
            <p:nvPr/>
          </p:nvSpPr>
          <p:spPr>
            <a:xfrm rot="20374282">
              <a:off x="376863" y="424772"/>
              <a:ext cx="2174660" cy="891151"/>
            </a:xfrm>
            <a:prstGeom prst="parallelogram">
              <a:avLst/>
            </a:prstGeom>
            <a:solidFill>
              <a:schemeClr val="accent1">
                <a:lumMod val="60000"/>
                <a:lumOff val="40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</p:grpSp>
      <p:sp>
        <p:nvSpPr>
          <p:cNvPr id="22" name="Parallelogram 21">
            <a:extLst>
              <a:ext uri="{FF2B5EF4-FFF2-40B4-BE49-F238E27FC236}">
                <a16:creationId xmlns:a16="http://schemas.microsoft.com/office/drawing/2014/main" id="{DD708884-F796-1942-B9EC-863AF9B96FAB}"/>
              </a:ext>
            </a:extLst>
          </p:cNvPr>
          <p:cNvSpPr/>
          <p:nvPr/>
        </p:nvSpPr>
        <p:spPr>
          <a:xfrm rot="20374282">
            <a:off x="8942650" y="6114699"/>
            <a:ext cx="4564056" cy="1260379"/>
          </a:xfrm>
          <a:prstGeom prst="parallelogram">
            <a:avLst/>
          </a:prstGeom>
          <a:solidFill>
            <a:srgbClr val="1B4885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7" name="Google Shape;37;p6"/>
          <p:cNvSpPr txBox="1"/>
          <p:nvPr/>
        </p:nvSpPr>
        <p:spPr>
          <a:xfrm>
            <a:off x="0" y="4902200"/>
            <a:ext cx="12192000" cy="1955800"/>
          </a:xfrm>
          <a:prstGeom prst="rect">
            <a:avLst/>
          </a:prstGeom>
          <a:solidFill>
            <a:srgbClr val="1C488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" name="Google Shape;41;p6"/>
          <p:cNvSpPr txBox="1"/>
          <p:nvPr/>
        </p:nvSpPr>
        <p:spPr>
          <a:xfrm>
            <a:off x="350822" y="5076839"/>
            <a:ext cx="6777000" cy="15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None/>
            </a:pPr>
            <a:r>
              <a:rPr lang="en-US" sz="1600" b="1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/>
                <a:sym typeface="Times New Roman"/>
              </a:rPr>
              <a:t>Group 6:</a:t>
            </a:r>
            <a:endParaRPr sz="1600" b="1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None/>
            </a:pPr>
            <a:endParaRPr sz="1600" b="1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None/>
            </a:pPr>
            <a:r>
              <a:rPr lang="en-US" sz="1600" dirty="0" err="1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/>
                <a:sym typeface="Times New Roman"/>
              </a:rPr>
              <a:t>Qianran</a:t>
            </a:r>
            <a:r>
              <a:rPr lang="en-US" sz="16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/>
                <a:sym typeface="Times New Roman"/>
              </a:rPr>
              <a:t> Ma (7798937244)   </a:t>
            </a:r>
            <a:r>
              <a:rPr lang="en-US" sz="1600" dirty="0">
                <a:solidFill>
                  <a:schemeClr val="l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/>
                <a:sym typeface="Times New Roman"/>
              </a:rPr>
              <a:t>Presenter</a:t>
            </a:r>
            <a:endParaRPr sz="1600" dirty="0">
              <a:solidFill>
                <a:schemeClr val="lt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None/>
            </a:pPr>
            <a:r>
              <a:rPr lang="en-US" sz="16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/>
                <a:sym typeface="Times New Roman"/>
              </a:rPr>
              <a:t>Wanning Li (5898212888)</a:t>
            </a:r>
            <a:endParaRPr sz="1600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None/>
            </a:pPr>
            <a:r>
              <a:rPr lang="en-US" sz="1600" dirty="0" err="1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/>
                <a:sym typeface="Times New Roman"/>
              </a:rPr>
              <a:t>Yanan</a:t>
            </a:r>
            <a:r>
              <a:rPr lang="en-US" sz="16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/>
                <a:sym typeface="Times New Roman"/>
              </a:rPr>
              <a:t> Zhou (4366462176)</a:t>
            </a:r>
            <a:endParaRPr sz="1600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None/>
            </a:pPr>
            <a:r>
              <a:rPr lang="en-US" sz="1600" dirty="0" err="1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/>
                <a:sym typeface="Times New Roman"/>
              </a:rPr>
              <a:t>Yuxuan</a:t>
            </a:r>
            <a:r>
              <a:rPr lang="en-US" sz="16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/>
                <a:sym typeface="Times New Roman"/>
              </a:rPr>
              <a:t> Cheng (1278632602)</a:t>
            </a:r>
            <a:endParaRPr sz="1600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/>
              <a:sym typeface="Times New Roman"/>
            </a:endParaRPr>
          </a:p>
        </p:txBody>
      </p:sp>
      <p:sp>
        <p:nvSpPr>
          <p:cNvPr id="42" name="Google Shape;42;p6"/>
          <p:cNvSpPr txBox="1"/>
          <p:nvPr/>
        </p:nvSpPr>
        <p:spPr>
          <a:xfrm>
            <a:off x="350822" y="2800475"/>
            <a:ext cx="8969023" cy="1569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885"/>
              </a:buClr>
              <a:buSzPts val="4800"/>
              <a:buFont typeface="Microsoft Yahei"/>
              <a:buNone/>
            </a:pPr>
            <a:r>
              <a:rPr lang="en-US" sz="4800" b="1" dirty="0">
                <a:solidFill>
                  <a:srgbClr val="1B4885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Project 1 </a:t>
            </a:r>
            <a:endParaRPr sz="4800" b="1" dirty="0">
              <a:solidFill>
                <a:srgbClr val="1B4885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885"/>
              </a:buClr>
              <a:buSzPts val="4800"/>
              <a:buFont typeface="Microsoft Yahei"/>
              <a:buNone/>
            </a:pPr>
            <a:r>
              <a:rPr lang="en-US" sz="4800" b="1" dirty="0">
                <a:solidFill>
                  <a:srgbClr val="FF9D0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Transshipment</a:t>
            </a:r>
            <a:r>
              <a:rPr lang="en-US" sz="4800" b="1" dirty="0">
                <a:solidFill>
                  <a:srgbClr val="1C4885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Problem</a:t>
            </a:r>
            <a:endParaRPr sz="4800" b="1" dirty="0">
              <a:solidFill>
                <a:srgbClr val="1C4885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43" name="Google Shape;43;p6"/>
          <p:cNvSpPr txBox="1"/>
          <p:nvPr/>
        </p:nvSpPr>
        <p:spPr>
          <a:xfrm>
            <a:off x="9666142" y="6266925"/>
            <a:ext cx="2280833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l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/>
                <a:sym typeface="Times New Roman"/>
              </a:rPr>
              <a:t>March 10, 2022</a:t>
            </a:r>
            <a:endParaRPr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8" name="Picture 27" descr="Icon&#10;&#10;Description automatically generated">
            <a:extLst>
              <a:ext uri="{FF2B5EF4-FFF2-40B4-BE49-F238E27FC236}">
                <a16:creationId xmlns:a16="http://schemas.microsoft.com/office/drawing/2014/main" id="{5A74479A-3792-2A44-BC31-CED07301EB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40098" y="2732634"/>
            <a:ext cx="1008565" cy="1008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982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图片 20">
            <a:extLst>
              <a:ext uri="{FF2B5EF4-FFF2-40B4-BE49-F238E27FC236}">
                <a16:creationId xmlns:a16="http://schemas.microsoft.com/office/drawing/2014/main" id="{24F9EE48-074D-1247-A5D3-4895DBE8D9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2075" y="317679"/>
            <a:ext cx="7481888" cy="3743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3" name="矩形 6">
            <a:extLst>
              <a:ext uri="{FF2B5EF4-FFF2-40B4-BE49-F238E27FC236}">
                <a16:creationId xmlns:a16="http://schemas.microsoft.com/office/drawing/2014/main" id="{E8C4EA25-C296-684C-8892-D3F6B60FA7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9767" y="0"/>
            <a:ext cx="4143749" cy="6858000"/>
          </a:xfrm>
          <a:prstGeom prst="rect">
            <a:avLst/>
          </a:prstGeom>
          <a:solidFill>
            <a:srgbClr val="1C48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3B0AAB3-B4F0-3B4A-A840-E6D367DA2BE2}"/>
              </a:ext>
            </a:extLst>
          </p:cNvPr>
          <p:cNvSpPr txBox="1"/>
          <p:nvPr/>
        </p:nvSpPr>
        <p:spPr>
          <a:xfrm>
            <a:off x="7320145" y="801356"/>
            <a:ext cx="21419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1600" b="1" dirty="0">
                <a:solidFill>
                  <a:srgbClr val="1B4885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Optimization Ideas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1C59056-22D8-6947-88BD-EA3B8795E8E9}"/>
              </a:ext>
            </a:extLst>
          </p:cNvPr>
          <p:cNvGrpSpPr/>
          <p:nvPr/>
        </p:nvGrpSpPr>
        <p:grpSpPr>
          <a:xfrm>
            <a:off x="4587592" y="1177892"/>
            <a:ext cx="7129319" cy="3112368"/>
            <a:chOff x="4399525" y="1486646"/>
            <a:chExt cx="7129319" cy="3112368"/>
          </a:xfrm>
        </p:grpSpPr>
        <p:pic>
          <p:nvPicPr>
            <p:cNvPr id="111" name="Picture 57">
              <a:extLst>
                <a:ext uri="{FF2B5EF4-FFF2-40B4-BE49-F238E27FC236}">
                  <a16:creationId xmlns:a16="http://schemas.microsoft.com/office/drawing/2014/main" id="{54CA1817-39AB-9441-9D0B-FE914D59E0F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167" r="24950"/>
            <a:stretch/>
          </p:blipFill>
          <p:spPr bwMode="auto">
            <a:xfrm>
              <a:off x="5052036" y="3127490"/>
              <a:ext cx="5350584" cy="11944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417" name="Picture 57">
              <a:extLst>
                <a:ext uri="{FF2B5EF4-FFF2-40B4-BE49-F238E27FC236}">
                  <a16:creationId xmlns:a16="http://schemas.microsoft.com/office/drawing/2014/main" id="{9BC9D178-2E01-954A-9754-755FD2BE06E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9501"/>
            <a:stretch/>
          </p:blipFill>
          <p:spPr bwMode="auto">
            <a:xfrm>
              <a:off x="4399525" y="1869617"/>
              <a:ext cx="7129319" cy="12103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57C1B174-47DD-364E-8F75-0542B84D596C}"/>
                </a:ext>
              </a:extLst>
            </p:cNvPr>
            <p:cNvGrpSpPr/>
            <p:nvPr/>
          </p:nvGrpSpPr>
          <p:grpSpPr>
            <a:xfrm>
              <a:off x="5024798" y="1486646"/>
              <a:ext cx="5853087" cy="3112368"/>
              <a:chOff x="4882331" y="317314"/>
              <a:chExt cx="5853087" cy="3112368"/>
            </a:xfrm>
          </p:grpSpPr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C71ED9B6-4E03-F245-A89D-1EA8E66A338F}"/>
                  </a:ext>
                </a:extLst>
              </p:cNvPr>
              <p:cNvGrpSpPr/>
              <p:nvPr/>
            </p:nvGrpSpPr>
            <p:grpSpPr>
              <a:xfrm>
                <a:off x="4882331" y="353080"/>
                <a:ext cx="5586324" cy="2658410"/>
                <a:chOff x="6999015" y="742610"/>
                <a:chExt cx="5586324" cy="2658410"/>
              </a:xfrm>
            </p:grpSpPr>
            <p:grpSp>
              <p:nvGrpSpPr>
                <p:cNvPr id="7" name="Group 6">
                  <a:extLst>
                    <a:ext uri="{FF2B5EF4-FFF2-40B4-BE49-F238E27FC236}">
                      <a16:creationId xmlns:a16="http://schemas.microsoft.com/office/drawing/2014/main" id="{490E9872-E698-ED4C-A247-885B687F711B}"/>
                    </a:ext>
                  </a:extLst>
                </p:cNvPr>
                <p:cNvGrpSpPr/>
                <p:nvPr/>
              </p:nvGrpSpPr>
              <p:grpSpPr>
                <a:xfrm>
                  <a:off x="7251525" y="1089815"/>
                  <a:ext cx="5333814" cy="2311205"/>
                  <a:chOff x="7608713" y="804065"/>
                  <a:chExt cx="5333814" cy="2311205"/>
                </a:xfrm>
              </p:grpSpPr>
              <p:cxnSp>
                <p:nvCxnSpPr>
                  <p:cNvPr id="3" name="Straight Connector 2">
                    <a:extLst>
                      <a:ext uri="{FF2B5EF4-FFF2-40B4-BE49-F238E27FC236}">
                        <a16:creationId xmlns:a16="http://schemas.microsoft.com/office/drawing/2014/main" id="{9EE06BAA-0306-9C4A-84E6-7E8014F2BC6F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7608713" y="814050"/>
                    <a:ext cx="0" cy="1056781"/>
                  </a:xfrm>
                  <a:prstGeom prst="line">
                    <a:avLst/>
                  </a:prstGeom>
                  <a:solidFill>
                    <a:schemeClr val="accent1"/>
                  </a:solidFill>
                  <a:ln w="28575" cap="flat" cmpd="sng" algn="ctr">
                    <a:solidFill>
                      <a:srgbClr val="FFC000"/>
                    </a:solidFill>
                    <a:prstDash val="dash"/>
                    <a:round/>
                    <a:headEnd type="none" w="med" len="med"/>
                    <a:tailEnd type="none" w="med" len="med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cxnSp>
              <p:cxnSp>
                <p:nvCxnSpPr>
                  <p:cNvPr id="59" name="Straight Connector 58">
                    <a:extLst>
                      <a:ext uri="{FF2B5EF4-FFF2-40B4-BE49-F238E27FC236}">
                        <a16:creationId xmlns:a16="http://schemas.microsoft.com/office/drawing/2014/main" id="{6E7C9467-4A56-4D40-B830-2E79557D7C49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8403834" y="2071720"/>
                    <a:ext cx="0" cy="104355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28575" cap="flat" cmpd="sng" algn="ctr">
                    <a:solidFill>
                      <a:srgbClr val="FFC000"/>
                    </a:solidFill>
                    <a:prstDash val="dash"/>
                    <a:round/>
                    <a:headEnd type="none" w="med" len="med"/>
                    <a:tailEnd type="none" w="med" len="med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cxnSp>
              <p:cxnSp>
                <p:nvCxnSpPr>
                  <p:cNvPr id="60" name="Straight Connector 59">
                    <a:extLst>
                      <a:ext uri="{FF2B5EF4-FFF2-40B4-BE49-F238E27FC236}">
                        <a16:creationId xmlns:a16="http://schemas.microsoft.com/office/drawing/2014/main" id="{1E5B7876-09EB-034A-85FF-2960915E9C4B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10337751" y="2071720"/>
                    <a:ext cx="0" cy="104355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28575" cap="flat" cmpd="sng" algn="ctr">
                    <a:solidFill>
                      <a:srgbClr val="FFC000"/>
                    </a:solidFill>
                    <a:prstDash val="dash"/>
                    <a:round/>
                    <a:headEnd type="none" w="med" len="med"/>
                    <a:tailEnd type="none" w="med" len="med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cxnSp>
              <p:cxnSp>
                <p:nvCxnSpPr>
                  <p:cNvPr id="61" name="Straight Connector 60">
                    <a:extLst>
                      <a:ext uri="{FF2B5EF4-FFF2-40B4-BE49-F238E27FC236}">
                        <a16:creationId xmlns:a16="http://schemas.microsoft.com/office/drawing/2014/main" id="{D0285D3B-5B54-D044-A6DF-A0C7711527AE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9731026" y="804065"/>
                    <a:ext cx="0" cy="1066766"/>
                  </a:xfrm>
                  <a:prstGeom prst="line">
                    <a:avLst/>
                  </a:prstGeom>
                  <a:solidFill>
                    <a:schemeClr val="accent1"/>
                  </a:solidFill>
                  <a:ln w="28575" cap="flat" cmpd="sng" algn="ctr">
                    <a:solidFill>
                      <a:srgbClr val="FFC000"/>
                    </a:solidFill>
                    <a:prstDash val="dash"/>
                    <a:round/>
                    <a:headEnd type="none" w="med" len="med"/>
                    <a:tailEnd type="none" w="med" len="med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cxnSp>
              <p:cxnSp>
                <p:nvCxnSpPr>
                  <p:cNvPr id="62" name="Straight Connector 61">
                    <a:extLst>
                      <a:ext uri="{FF2B5EF4-FFF2-40B4-BE49-F238E27FC236}">
                        <a16:creationId xmlns:a16="http://schemas.microsoft.com/office/drawing/2014/main" id="{67802275-ABA8-434D-9C0E-2BB918001045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11466125" y="804065"/>
                    <a:ext cx="0" cy="1066766"/>
                  </a:xfrm>
                  <a:prstGeom prst="line">
                    <a:avLst/>
                  </a:prstGeom>
                  <a:solidFill>
                    <a:schemeClr val="accent1"/>
                  </a:solidFill>
                  <a:ln w="28575" cap="flat" cmpd="sng" algn="ctr">
                    <a:solidFill>
                      <a:srgbClr val="FFC000"/>
                    </a:solidFill>
                    <a:prstDash val="dash"/>
                    <a:round/>
                    <a:headEnd type="none" w="med" len="med"/>
                    <a:tailEnd type="none" w="med" len="med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cxnSp>
              <p:cxnSp>
                <p:nvCxnSpPr>
                  <p:cNvPr id="63" name="Straight Connector 62">
                    <a:extLst>
                      <a:ext uri="{FF2B5EF4-FFF2-40B4-BE49-F238E27FC236}">
                        <a16:creationId xmlns:a16="http://schemas.microsoft.com/office/drawing/2014/main" id="{138D36DF-ABE6-CB40-880C-2BF0FE2445E7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12942527" y="804065"/>
                    <a:ext cx="0" cy="1066766"/>
                  </a:xfrm>
                  <a:prstGeom prst="line">
                    <a:avLst/>
                  </a:prstGeom>
                  <a:solidFill>
                    <a:schemeClr val="accent1"/>
                  </a:solidFill>
                  <a:ln w="28575" cap="flat" cmpd="sng" algn="ctr">
                    <a:solidFill>
                      <a:srgbClr val="FFC000"/>
                    </a:solidFill>
                    <a:prstDash val="dash"/>
                    <a:round/>
                    <a:headEnd type="none" w="med" len="med"/>
                    <a:tailEnd type="none" w="med" len="med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cxnSp>
              <p:cxnSp>
                <p:nvCxnSpPr>
                  <p:cNvPr id="64" name="Straight Connector 63">
                    <a:extLst>
                      <a:ext uri="{FF2B5EF4-FFF2-40B4-BE49-F238E27FC236}">
                        <a16:creationId xmlns:a16="http://schemas.microsoft.com/office/drawing/2014/main" id="{8E0CB401-B209-484D-BDB5-53C1EB85B501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11717863" y="2071720"/>
                    <a:ext cx="0" cy="104355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28575" cap="flat" cmpd="sng" algn="ctr">
                    <a:solidFill>
                      <a:srgbClr val="FFC000"/>
                    </a:solidFill>
                    <a:prstDash val="dash"/>
                    <a:round/>
                    <a:headEnd type="none" w="med" len="med"/>
                    <a:tailEnd type="none" w="med" len="med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cxn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" name="TextBox 8">
                      <a:extLst>
                        <a:ext uri="{FF2B5EF4-FFF2-40B4-BE49-F238E27FC236}">
                          <a16:creationId xmlns:a16="http://schemas.microsoft.com/office/drawing/2014/main" id="{EECB8298-5F09-D648-83B8-85D2C0742BC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999015" y="742610"/>
                      <a:ext cx="482247" cy="323294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lang="en-CN" sz="1400" b="1" i="1" smtClean="0">
                                    <a:solidFill>
                                      <a:srgbClr val="FF9D0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400" b="1" i="1" smtClean="0">
                                    <a:solidFill>
                                      <a:srgbClr val="FF9D0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𝑷</m:t>
                                </m:r>
                              </m:e>
                              <m:sub>
                                <m:r>
                                  <a:rPr lang="en-US" sz="1400" b="1" i="1" smtClean="0">
                                    <a:solidFill>
                                      <a:srgbClr val="FF9D0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𝑺𝒊</m:t>
                                </m:r>
                              </m:sub>
                              <m:sup>
                                <m:r>
                                  <a:rPr lang="en-US" sz="1400" b="1" i="1" smtClean="0">
                                    <a:solidFill>
                                      <a:srgbClr val="FF9D0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</m:sup>
                            </m:sSubSup>
                          </m:oMath>
                        </m:oMathPara>
                      </a14:m>
                      <a:endParaRPr lang="en-CN" sz="1400" b="1" dirty="0">
                        <a:solidFill>
                          <a:srgbClr val="FF9D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9" name="TextBox 8">
                      <a:extLst>
                        <a:ext uri="{FF2B5EF4-FFF2-40B4-BE49-F238E27FC236}">
                          <a16:creationId xmlns:a16="http://schemas.microsoft.com/office/drawing/2014/main" id="{EECB8298-5F09-D648-83B8-85D2C0742BC3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999015" y="742610"/>
                      <a:ext cx="482247" cy="323294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CN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1" name="TextBox 80">
                    <a:extLst>
                      <a:ext uri="{FF2B5EF4-FFF2-40B4-BE49-F238E27FC236}">
                        <a16:creationId xmlns:a16="http://schemas.microsoft.com/office/drawing/2014/main" id="{127FB2E7-0BFB-1941-9826-E9DF5EBB4962}"/>
                      </a:ext>
                    </a:extLst>
                  </p:cNvPr>
                  <p:cNvSpPr txBox="1"/>
                  <p:nvPr/>
                </p:nvSpPr>
                <p:spPr>
                  <a:xfrm>
                    <a:off x="6968827" y="322063"/>
                    <a:ext cx="482247" cy="32329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CN" sz="1400" b="1" i="1" smtClean="0">
                                  <a:solidFill>
                                    <a:srgbClr val="FF9D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400" b="1" i="1" smtClean="0">
                                  <a:solidFill>
                                    <a:srgbClr val="FF9D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𝑷</m:t>
                              </m:r>
                            </m:e>
                            <m:sub>
                              <m:r>
                                <a:rPr lang="en-US" sz="1400" b="1" i="1" smtClean="0">
                                  <a:solidFill>
                                    <a:srgbClr val="FF9D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𝑺𝒊</m:t>
                              </m:r>
                            </m:sub>
                            <m:sup>
                              <m:r>
                                <a:rPr lang="en-US" sz="1400" b="1" i="1" smtClean="0">
                                  <a:solidFill>
                                    <a:srgbClr val="FF9D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𝟐</m:t>
                              </m:r>
                            </m:sup>
                          </m:sSubSup>
                        </m:oMath>
                      </m:oMathPara>
                    </a14:m>
                    <a:endParaRPr lang="en-CN" sz="1400" b="1" dirty="0">
                      <a:solidFill>
                        <a:srgbClr val="FF9D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81" name="TextBox 80">
                    <a:extLst>
                      <a:ext uri="{FF2B5EF4-FFF2-40B4-BE49-F238E27FC236}">
                        <a16:creationId xmlns:a16="http://schemas.microsoft.com/office/drawing/2014/main" id="{127FB2E7-0BFB-1941-9826-E9DF5EBB496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968827" y="322063"/>
                    <a:ext cx="482247" cy="323294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b="-3846"/>
                    </a:stretch>
                  </a:blipFill>
                </p:spPr>
                <p:txBody>
                  <a:bodyPr/>
                  <a:lstStyle/>
                  <a:p>
                    <a:r>
                      <a:rPr lang="en-C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2" name="TextBox 81">
                    <a:extLst>
                      <a:ext uri="{FF2B5EF4-FFF2-40B4-BE49-F238E27FC236}">
                        <a16:creationId xmlns:a16="http://schemas.microsoft.com/office/drawing/2014/main" id="{56C08B8E-D002-8B46-B858-333632D875E6}"/>
                      </a:ext>
                    </a:extLst>
                  </p:cNvPr>
                  <p:cNvSpPr txBox="1"/>
                  <p:nvPr/>
                </p:nvSpPr>
                <p:spPr>
                  <a:xfrm>
                    <a:off x="8751130" y="317314"/>
                    <a:ext cx="482247" cy="3243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CN" sz="1400" b="1" i="1" smtClean="0">
                                  <a:solidFill>
                                    <a:srgbClr val="FF9D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400" b="1" i="1" smtClean="0">
                                  <a:solidFill>
                                    <a:srgbClr val="FF9D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𝑷</m:t>
                              </m:r>
                            </m:e>
                            <m:sub>
                              <m:r>
                                <a:rPr lang="en-US" sz="1400" b="1" i="1" smtClean="0">
                                  <a:solidFill>
                                    <a:srgbClr val="FF9D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𝑺𝒊</m:t>
                              </m:r>
                            </m:sub>
                            <m:sup>
                              <m:r>
                                <a:rPr lang="en-US" sz="1400" b="1" i="1" smtClean="0">
                                  <a:solidFill>
                                    <a:srgbClr val="FF9D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𝟑</m:t>
                              </m:r>
                            </m:sup>
                          </m:sSubSup>
                        </m:oMath>
                      </m:oMathPara>
                    </a14:m>
                    <a:endParaRPr lang="en-CN" sz="1400" b="1" dirty="0">
                      <a:solidFill>
                        <a:srgbClr val="FF9D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82" name="TextBox 81">
                    <a:extLst>
                      <a:ext uri="{FF2B5EF4-FFF2-40B4-BE49-F238E27FC236}">
                        <a16:creationId xmlns:a16="http://schemas.microsoft.com/office/drawing/2014/main" id="{56C08B8E-D002-8B46-B858-333632D875E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751130" y="317314"/>
                    <a:ext cx="482247" cy="324320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3" name="TextBox 82">
                    <a:extLst>
                      <a:ext uri="{FF2B5EF4-FFF2-40B4-BE49-F238E27FC236}">
                        <a16:creationId xmlns:a16="http://schemas.microsoft.com/office/drawing/2014/main" id="{88ACAEC5-53B1-AE40-BD04-217AB722AD2A}"/>
                      </a:ext>
                    </a:extLst>
                  </p:cNvPr>
                  <p:cNvSpPr txBox="1"/>
                  <p:nvPr/>
                </p:nvSpPr>
                <p:spPr>
                  <a:xfrm>
                    <a:off x="10253171" y="346381"/>
                    <a:ext cx="482247" cy="32271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CN" sz="1400" b="1" i="1" smtClean="0">
                                  <a:solidFill>
                                    <a:srgbClr val="FF9D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400" b="1" i="1" smtClean="0">
                                  <a:solidFill>
                                    <a:srgbClr val="FF9D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𝑷</m:t>
                              </m:r>
                            </m:e>
                            <m:sub>
                              <m:r>
                                <a:rPr lang="en-US" sz="1400" b="1" i="1" smtClean="0">
                                  <a:solidFill>
                                    <a:srgbClr val="FF9D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𝑺𝒊</m:t>
                              </m:r>
                            </m:sub>
                            <m:sup>
                              <m:r>
                                <a:rPr lang="en-US" sz="1400" b="1" i="1" smtClean="0">
                                  <a:solidFill>
                                    <a:srgbClr val="FF9D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𝟒</m:t>
                              </m:r>
                            </m:sup>
                          </m:sSubSup>
                        </m:oMath>
                      </m:oMathPara>
                    </a14:m>
                    <a:endParaRPr lang="en-CN" sz="1400" b="1" dirty="0">
                      <a:solidFill>
                        <a:srgbClr val="FF9D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83" name="TextBox 82">
                    <a:extLst>
                      <a:ext uri="{FF2B5EF4-FFF2-40B4-BE49-F238E27FC236}">
                        <a16:creationId xmlns:a16="http://schemas.microsoft.com/office/drawing/2014/main" id="{88ACAEC5-53B1-AE40-BD04-217AB722AD2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253171" y="346381"/>
                    <a:ext cx="482247" cy="322717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b="-3846"/>
                    </a:stretch>
                  </a:blipFill>
                </p:spPr>
                <p:txBody>
                  <a:bodyPr/>
                  <a:lstStyle/>
                  <a:p>
                    <a:r>
                      <a:rPr lang="en-C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4" name="TextBox 83">
                    <a:extLst>
                      <a:ext uri="{FF2B5EF4-FFF2-40B4-BE49-F238E27FC236}">
                        <a16:creationId xmlns:a16="http://schemas.microsoft.com/office/drawing/2014/main" id="{A272DB7C-B560-CF45-9F17-7B948A72ACFE}"/>
                      </a:ext>
                    </a:extLst>
                  </p:cNvPr>
                  <p:cNvSpPr txBox="1"/>
                  <p:nvPr/>
                </p:nvSpPr>
                <p:spPr>
                  <a:xfrm>
                    <a:off x="5665249" y="3102156"/>
                    <a:ext cx="482247" cy="32752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CN" sz="1400" b="1" i="1" smtClean="0">
                                  <a:solidFill>
                                    <a:srgbClr val="FF9D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400" b="1" i="1" smtClean="0">
                                  <a:solidFill>
                                    <a:srgbClr val="FF9D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𝑷</m:t>
                              </m:r>
                            </m:e>
                            <m:sub>
                              <m:r>
                                <a:rPr lang="en-US" sz="1400" b="1" i="1" smtClean="0">
                                  <a:solidFill>
                                    <a:srgbClr val="FF9D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𝑺𝒊</m:t>
                              </m:r>
                            </m:sub>
                            <m:sup>
                              <m:r>
                                <a:rPr lang="en-US" sz="1400" b="1" i="1" smtClean="0">
                                  <a:solidFill>
                                    <a:srgbClr val="FF9D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𝟓</m:t>
                              </m:r>
                            </m:sup>
                          </m:sSubSup>
                        </m:oMath>
                      </m:oMathPara>
                    </a14:m>
                    <a:endParaRPr lang="en-CN" sz="1400" b="1" dirty="0">
                      <a:solidFill>
                        <a:srgbClr val="FF9D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84" name="TextBox 83">
                    <a:extLst>
                      <a:ext uri="{FF2B5EF4-FFF2-40B4-BE49-F238E27FC236}">
                        <a16:creationId xmlns:a16="http://schemas.microsoft.com/office/drawing/2014/main" id="{A272DB7C-B560-CF45-9F17-7B948A72ACF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65249" y="3102156"/>
                    <a:ext cx="482247" cy="327526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5" name="TextBox 84">
                    <a:extLst>
                      <a:ext uri="{FF2B5EF4-FFF2-40B4-BE49-F238E27FC236}">
                        <a16:creationId xmlns:a16="http://schemas.microsoft.com/office/drawing/2014/main" id="{D753D4B4-124E-2841-BCBA-6F951F2BF6DB}"/>
                      </a:ext>
                    </a:extLst>
                  </p:cNvPr>
                  <p:cNvSpPr txBox="1"/>
                  <p:nvPr/>
                </p:nvSpPr>
                <p:spPr>
                  <a:xfrm>
                    <a:off x="7721577" y="3082014"/>
                    <a:ext cx="482247" cy="3243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CN" sz="1400" b="1" i="1" smtClean="0">
                                  <a:solidFill>
                                    <a:srgbClr val="FF9D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400" b="1" i="1" smtClean="0">
                                  <a:solidFill>
                                    <a:srgbClr val="FF9D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𝑷</m:t>
                              </m:r>
                            </m:e>
                            <m:sub>
                              <m:r>
                                <a:rPr lang="en-US" sz="1400" b="1" i="1" smtClean="0">
                                  <a:solidFill>
                                    <a:srgbClr val="FF9D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𝑺𝒊</m:t>
                              </m:r>
                            </m:sub>
                            <m:sup>
                              <m:r>
                                <a:rPr lang="en-US" sz="1400" b="1" i="1" smtClean="0">
                                  <a:solidFill>
                                    <a:srgbClr val="FF9D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𝟔</m:t>
                              </m:r>
                            </m:sup>
                          </m:sSubSup>
                        </m:oMath>
                      </m:oMathPara>
                    </a14:m>
                    <a:endParaRPr lang="en-CN" sz="1400" b="1" dirty="0">
                      <a:solidFill>
                        <a:srgbClr val="FF9D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85" name="TextBox 84">
                    <a:extLst>
                      <a:ext uri="{FF2B5EF4-FFF2-40B4-BE49-F238E27FC236}">
                        <a16:creationId xmlns:a16="http://schemas.microsoft.com/office/drawing/2014/main" id="{D753D4B4-124E-2841-BCBA-6F951F2BF6D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21577" y="3082014"/>
                    <a:ext cx="482247" cy="324320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6" name="TextBox 85">
                    <a:extLst>
                      <a:ext uri="{FF2B5EF4-FFF2-40B4-BE49-F238E27FC236}">
                        <a16:creationId xmlns:a16="http://schemas.microsoft.com/office/drawing/2014/main" id="{45E34963-A48D-AB40-A7E4-B02B660DD49D}"/>
                      </a:ext>
                    </a:extLst>
                  </p:cNvPr>
                  <p:cNvSpPr txBox="1"/>
                  <p:nvPr/>
                </p:nvSpPr>
                <p:spPr>
                  <a:xfrm>
                    <a:off x="8992253" y="3077923"/>
                    <a:ext cx="482247" cy="32246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CN" sz="1400" b="1" i="1" smtClean="0">
                                  <a:solidFill>
                                    <a:srgbClr val="FF9D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400" b="1" i="1" smtClean="0">
                                  <a:solidFill>
                                    <a:srgbClr val="FF9D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𝑷</m:t>
                              </m:r>
                            </m:e>
                            <m:sub>
                              <m:r>
                                <a:rPr lang="en-US" sz="1400" b="1" i="1" smtClean="0">
                                  <a:solidFill>
                                    <a:srgbClr val="FF9D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𝑺𝒊</m:t>
                              </m:r>
                            </m:sub>
                            <m:sup>
                              <m:r>
                                <a:rPr lang="en-US" sz="1400" b="1" i="1" smtClean="0">
                                  <a:solidFill>
                                    <a:srgbClr val="FF9D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𝟕</m:t>
                              </m:r>
                            </m:sup>
                          </m:sSubSup>
                        </m:oMath>
                      </m:oMathPara>
                    </a14:m>
                    <a:endParaRPr lang="en-CN" sz="1400" b="1" dirty="0">
                      <a:solidFill>
                        <a:srgbClr val="FF9D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86" name="TextBox 85">
                    <a:extLst>
                      <a:ext uri="{FF2B5EF4-FFF2-40B4-BE49-F238E27FC236}">
                        <a16:creationId xmlns:a16="http://schemas.microsoft.com/office/drawing/2014/main" id="{45E34963-A48D-AB40-A7E4-B02B660DD49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992253" y="3077923"/>
                    <a:ext cx="482247" cy="322461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91" name="TextBox 90">
            <a:extLst>
              <a:ext uri="{FF2B5EF4-FFF2-40B4-BE49-F238E27FC236}">
                <a16:creationId xmlns:a16="http://schemas.microsoft.com/office/drawing/2014/main" id="{9D5C5ABA-74ED-594E-A629-3B17347B59CF}"/>
              </a:ext>
            </a:extLst>
          </p:cNvPr>
          <p:cNvSpPr txBox="1"/>
          <p:nvPr/>
        </p:nvSpPr>
        <p:spPr>
          <a:xfrm>
            <a:off x="989956" y="879401"/>
            <a:ext cx="21242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N" sz="16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Original Algorithm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048CF15D-DAED-9B4A-9A8C-BDB57DE490B3}"/>
              </a:ext>
            </a:extLst>
          </p:cNvPr>
          <p:cNvSpPr txBox="1"/>
          <p:nvPr/>
        </p:nvSpPr>
        <p:spPr>
          <a:xfrm>
            <a:off x="247056" y="4691385"/>
            <a:ext cx="3503548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400" b="1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We assume a</a:t>
            </a:r>
            <a:r>
              <a:rPr lang="en-US" altLang="zh-CN" sz="1400" b="1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ll the scenarios are uniformly distributed, and they have the same probability to appear.</a:t>
            </a:r>
            <a:r>
              <a:rPr lang="en-CN" sz="1400" b="1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endParaRPr lang="en-CN" sz="14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0F3C8C21-5E59-CC46-903B-DA30F9836BD3}"/>
              </a:ext>
            </a:extLst>
          </p:cNvPr>
          <p:cNvGrpSpPr/>
          <p:nvPr/>
        </p:nvGrpSpPr>
        <p:grpSpPr>
          <a:xfrm>
            <a:off x="401879" y="1871663"/>
            <a:ext cx="3130645" cy="2019506"/>
            <a:chOff x="401879" y="2045350"/>
            <a:chExt cx="3130645" cy="2019506"/>
          </a:xfrm>
        </p:grpSpPr>
        <p:pic>
          <p:nvPicPr>
            <p:cNvPr id="15415" name="Picture 55">
              <a:extLst>
                <a:ext uri="{FF2B5EF4-FFF2-40B4-BE49-F238E27FC236}">
                  <a16:creationId xmlns:a16="http://schemas.microsoft.com/office/drawing/2014/main" id="{BB91F156-CC59-3E49-854C-157E8255056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1879" y="2045350"/>
              <a:ext cx="3029259" cy="20195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D8A7C11E-9011-D947-9415-043F661238E7}"/>
                </a:ext>
              </a:extLst>
            </p:cNvPr>
            <p:cNvCxnSpPr/>
            <p:nvPr/>
          </p:nvCxnSpPr>
          <p:spPr bwMode="auto">
            <a:xfrm flipH="1">
              <a:off x="566523" y="3425300"/>
              <a:ext cx="2864615" cy="0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rgbClr val="FFC000"/>
              </a:solidFill>
              <a:prstDash val="dash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E2A4A1C9-983D-154C-83BA-C52AF969F05C}"/>
                </a:ext>
              </a:extLst>
            </p:cNvPr>
            <p:cNvCxnSpPr/>
            <p:nvPr/>
          </p:nvCxnSpPr>
          <p:spPr bwMode="auto">
            <a:xfrm flipH="1">
              <a:off x="619799" y="3133572"/>
              <a:ext cx="2864615" cy="0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rgbClr val="FFC000"/>
              </a:solidFill>
              <a:prstDash val="dash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D65E7684-4F83-8B49-9C14-1A0BE4CF872A}"/>
                </a:ext>
              </a:extLst>
            </p:cNvPr>
            <p:cNvCxnSpPr/>
            <p:nvPr/>
          </p:nvCxnSpPr>
          <p:spPr bwMode="auto">
            <a:xfrm flipH="1">
              <a:off x="619799" y="2816139"/>
              <a:ext cx="2864615" cy="0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rgbClr val="FFC000"/>
              </a:solidFill>
              <a:prstDash val="dash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AE6F598F-FF21-8F43-BAB0-4785C37CE045}"/>
                </a:ext>
              </a:extLst>
            </p:cNvPr>
            <p:cNvCxnSpPr/>
            <p:nvPr/>
          </p:nvCxnSpPr>
          <p:spPr bwMode="auto">
            <a:xfrm flipH="1">
              <a:off x="629873" y="2510900"/>
              <a:ext cx="2864615" cy="0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rgbClr val="FFC000"/>
              </a:solidFill>
              <a:prstDash val="dash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01190965-9014-8343-B2E6-956AF30424D8}"/>
                </a:ext>
              </a:extLst>
            </p:cNvPr>
            <p:cNvCxnSpPr/>
            <p:nvPr/>
          </p:nvCxnSpPr>
          <p:spPr bwMode="auto">
            <a:xfrm flipH="1">
              <a:off x="667909" y="2180844"/>
              <a:ext cx="2864615" cy="0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rgbClr val="FFC000"/>
              </a:solidFill>
              <a:prstDash val="dash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38E654B5-2AE4-BA4C-A4B9-15F821E48C99}"/>
                </a:ext>
              </a:extLst>
            </p:cNvPr>
            <p:cNvCxnSpPr/>
            <p:nvPr/>
          </p:nvCxnSpPr>
          <p:spPr bwMode="auto">
            <a:xfrm flipH="1">
              <a:off x="578859" y="3704844"/>
              <a:ext cx="2864615" cy="0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rgbClr val="FFC000"/>
              </a:solidFill>
              <a:prstDash val="dash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45" name="Google Shape;130;p12">
            <a:extLst>
              <a:ext uri="{FF2B5EF4-FFF2-40B4-BE49-F238E27FC236}">
                <a16:creationId xmlns:a16="http://schemas.microsoft.com/office/drawing/2014/main" id="{4A09413D-03DF-4448-BD5C-76B895B9F826}"/>
              </a:ext>
            </a:extLst>
          </p:cNvPr>
          <p:cNvSpPr txBox="1"/>
          <p:nvPr/>
        </p:nvSpPr>
        <p:spPr>
          <a:xfrm>
            <a:off x="0" y="188912"/>
            <a:ext cx="144600" cy="463500"/>
          </a:xfrm>
          <a:prstGeom prst="rect">
            <a:avLst/>
          </a:prstGeom>
          <a:solidFill>
            <a:srgbClr val="E8E6E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rgbClr val="E8E6E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" name="文本框 10">
            <a:extLst>
              <a:ext uri="{FF2B5EF4-FFF2-40B4-BE49-F238E27FC236}">
                <a16:creationId xmlns:a16="http://schemas.microsoft.com/office/drawing/2014/main" id="{808CA8C3-A2FA-CD48-A466-245190217A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4625" y="220663"/>
            <a:ext cx="3256513" cy="477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400" b="1" dirty="0">
                <a:solidFill>
                  <a:srgbClr val="E8E6E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All-in-One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36B4336-8959-2C42-85AB-1AF5F1DC194E}"/>
              </a:ext>
            </a:extLst>
          </p:cNvPr>
          <p:cNvGrpSpPr/>
          <p:nvPr/>
        </p:nvGrpSpPr>
        <p:grpSpPr>
          <a:xfrm>
            <a:off x="4268460" y="4060636"/>
            <a:ext cx="7927061" cy="2323328"/>
            <a:chOff x="4058600" y="4060636"/>
            <a:chExt cx="7927061" cy="2323328"/>
          </a:xfrm>
        </p:grpSpPr>
        <p:sp>
          <p:nvSpPr>
            <p:cNvPr id="104" name="矩形 6">
              <a:extLst>
                <a:ext uri="{FF2B5EF4-FFF2-40B4-BE49-F238E27FC236}">
                  <a16:creationId xmlns:a16="http://schemas.microsoft.com/office/drawing/2014/main" id="{017E65A9-A5CC-8344-8DF4-FF9FAAAB76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58918" y="5786401"/>
              <a:ext cx="3335660" cy="254266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05" name="矩形 6">
              <a:extLst>
                <a:ext uri="{FF2B5EF4-FFF2-40B4-BE49-F238E27FC236}">
                  <a16:creationId xmlns:a16="http://schemas.microsoft.com/office/drawing/2014/main" id="{03D33F84-D800-3F41-B100-F7C6618F02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31049" y="6060460"/>
              <a:ext cx="1862562" cy="254267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grpSp>
          <p:nvGrpSpPr>
            <p:cNvPr id="6" name="组合 5"/>
            <p:cNvGrpSpPr/>
            <p:nvPr/>
          </p:nvGrpSpPr>
          <p:grpSpPr>
            <a:xfrm>
              <a:off x="5111164" y="4799260"/>
              <a:ext cx="2048348" cy="987141"/>
              <a:chOff x="5111164" y="4799260"/>
              <a:chExt cx="2048348" cy="987141"/>
            </a:xfrm>
          </p:grpSpPr>
          <p:sp>
            <p:nvSpPr>
              <p:cNvPr id="47" name="矩形 6">
                <a:extLst>
                  <a:ext uri="{FF2B5EF4-FFF2-40B4-BE49-F238E27FC236}">
                    <a16:creationId xmlns:a16="http://schemas.microsoft.com/office/drawing/2014/main" id="{517BE5CE-16E0-E540-B429-CD07D18F48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11164" y="4799260"/>
                <a:ext cx="1011077" cy="335198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49" name="矩形 6">
                <a:extLst>
                  <a:ext uri="{FF2B5EF4-FFF2-40B4-BE49-F238E27FC236}">
                    <a16:creationId xmlns:a16="http://schemas.microsoft.com/office/drawing/2014/main" id="{517BE5CE-16E0-E540-B429-CD07D18F48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11164" y="5451203"/>
                <a:ext cx="2048348" cy="335198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06" name="矩形 6">
                <a:extLst>
                  <a:ext uri="{FF2B5EF4-FFF2-40B4-BE49-F238E27FC236}">
                    <a16:creationId xmlns:a16="http://schemas.microsoft.com/office/drawing/2014/main" id="{C568D334-2CF1-9F49-B860-92F09A7FE5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11164" y="5134458"/>
                <a:ext cx="1634808" cy="316746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en-US">
                  <a:solidFill>
                    <a:srgbClr val="FFFFFF"/>
                  </a:solidFill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52E07395-2375-6641-BE4E-512B7406C529}"/>
                    </a:ext>
                  </a:extLst>
                </p:cNvPr>
                <p:cNvSpPr txBox="1"/>
                <p:nvPr/>
              </p:nvSpPr>
              <p:spPr>
                <a:xfrm>
                  <a:off x="4875794" y="4802652"/>
                  <a:ext cx="2579779" cy="102829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285750" indent="-285750">
                    <a:buClr>
                      <a:srgbClr val="E8E6E6"/>
                    </a:buClr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nary>
                        <m:naryPr>
                          <m:chr m:val="∑"/>
                          <m:limLoc m:val="subSup"/>
                          <m:ctrlPr>
                            <a:rPr lang="en-US" sz="1400" b="1" i="1" smtClean="0">
                              <a:solidFill>
                                <a:srgbClr val="1B4885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1400" b="1" i="1" smtClean="0">
                              <a:solidFill>
                                <a:srgbClr val="1B4885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𝒋</m:t>
                          </m:r>
                        </m:sub>
                        <m:sup>
                          <m:r>
                            <a:rPr lang="en-US" sz="1400" b="1" i="1" smtClean="0">
                              <a:solidFill>
                                <a:srgbClr val="1B4885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𝟕</m:t>
                          </m:r>
                        </m:sup>
                        <m:e>
                          <m:sSubSup>
                            <m:sSubSupPr>
                              <m:ctrlPr>
                                <a:rPr lang="en-US" b="1" i="1">
                                  <a:solidFill>
                                    <a:srgbClr val="1B4885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1" i="1">
                                  <a:solidFill>
                                    <a:srgbClr val="1B4885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𝑷</m:t>
                              </m:r>
                            </m:e>
                            <m:sub>
                              <m:r>
                                <a:rPr lang="en-US" b="1" i="1">
                                  <a:solidFill>
                                    <a:srgbClr val="1B4885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𝑺𝒊</m:t>
                              </m:r>
                            </m:sub>
                            <m:sup>
                              <m:r>
                                <a:rPr lang="en-US" b="1" i="1">
                                  <a:solidFill>
                                    <a:srgbClr val="1B4885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𝒋</m:t>
                              </m:r>
                            </m:sup>
                          </m:sSubSup>
                        </m:e>
                      </m:nary>
                      <m:r>
                        <a:rPr lang="en-US" sz="1400" b="1" i="1" smtClean="0">
                          <a:solidFill>
                            <a:srgbClr val="1B4885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1400" b="1" i="1" smtClean="0">
                          <a:solidFill>
                            <a:srgbClr val="1B4885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𝟏</m:t>
                      </m:r>
                    </m:oMath>
                  </a14:m>
                  <a:endParaRPr lang="en-US" sz="1400" b="1" i="1" dirty="0">
                    <a:solidFill>
                      <a:srgbClr val="1B4885"/>
                    </a:solidFill>
                    <a:latin typeface="Cambria Math" panose="02040503050406030204" pitchFamily="18" charset="0"/>
                    <a:cs typeface="Times New Roman" panose="02020603050405020304" pitchFamily="18" charset="0"/>
                  </a:endParaRPr>
                </a:p>
                <a:p>
                  <a:pPr marL="285750" indent="-285750">
                    <a:buClr>
                      <a:srgbClr val="E8E6E6"/>
                    </a:buClr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1400" b="1" i="1" smtClean="0">
                              <a:solidFill>
                                <a:srgbClr val="1B4885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nary>
                            <m:naryPr>
                              <m:chr m:val="∑"/>
                              <m:ctrlPr>
                                <a:rPr lang="en-US" sz="1400" b="1" i="1" smtClean="0">
                                  <a:solidFill>
                                    <a:srgbClr val="1B4885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400" b="1" i="1" smtClean="0">
                                  <a:solidFill>
                                    <a:srgbClr val="1B4885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𝒋</m:t>
                              </m:r>
                            </m:sub>
                            <m:sup>
                              <m:r>
                                <a:rPr lang="en-US" sz="1400" b="1" i="1" smtClean="0">
                                  <a:solidFill>
                                    <a:srgbClr val="1B4885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𝟕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US" sz="1400" b="1" i="1" smtClean="0">
                                      <a:solidFill>
                                        <a:srgbClr val="1B4885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400" b="1" i="1" smtClean="0">
                                      <a:solidFill>
                                        <a:srgbClr val="1B4885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𝑷</m:t>
                                  </m:r>
                                </m:e>
                                <m:sub>
                                  <m:r>
                                    <a:rPr lang="en-US" sz="1400" b="1" i="1" smtClean="0">
                                      <a:solidFill>
                                        <a:srgbClr val="1B4885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𝑺𝒊</m:t>
                                  </m:r>
                                </m:sub>
                                <m:sup>
                                  <m:r>
                                    <a:rPr lang="en-US" sz="1400" b="1" i="1" smtClean="0">
                                      <a:solidFill>
                                        <a:srgbClr val="1B4885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𝒋</m:t>
                                  </m:r>
                                </m:sup>
                              </m:sSubSup>
                              <m:r>
                                <a:rPr lang="en-US" sz="1400" b="1" i="1" smtClean="0">
                                  <a:solidFill>
                                    <a:srgbClr val="1B4885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∗ </m:t>
                              </m:r>
                              <m:sSubSup>
                                <m:sSubSupPr>
                                  <m:ctrlPr>
                                    <a:rPr lang="en-US" sz="1400" b="1" i="1" smtClean="0">
                                      <a:solidFill>
                                        <a:srgbClr val="1B4885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400" b="1" i="1" smtClean="0">
                                      <a:solidFill>
                                        <a:srgbClr val="1B4885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𝒅</m:t>
                                  </m:r>
                                </m:e>
                                <m:sub>
                                  <m:r>
                                    <a:rPr lang="en-US" sz="1400" b="1" i="1" smtClean="0">
                                      <a:solidFill>
                                        <a:srgbClr val="1B4885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𝑺𝒊</m:t>
                                  </m:r>
                                </m:sub>
                                <m:sup>
                                  <m:r>
                                    <a:rPr lang="en-US" sz="1400" b="1" i="1" smtClean="0">
                                      <a:solidFill>
                                        <a:srgbClr val="1B4885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𝒋</m:t>
                                  </m:r>
                                </m:sup>
                              </m:sSubSup>
                            </m:e>
                          </m:nary>
                          <m:r>
                            <a:rPr lang="en-US" sz="1400" b="1" i="1" smtClean="0">
                              <a:solidFill>
                                <a:srgbClr val="1B4885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= </m:t>
                          </m:r>
                          <m:r>
                            <a:rPr lang="en-US" sz="1400" b="1" i="1" smtClean="0">
                              <a:solidFill>
                                <a:srgbClr val="1B488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𝝁</m:t>
                          </m:r>
                        </m:e>
                        <m:sup>
                          <m:r>
                            <a:rPr lang="en-US" sz="1400" b="1" i="1" smtClean="0">
                              <a:solidFill>
                                <a:srgbClr val="1B4885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𝒋</m:t>
                          </m:r>
                        </m:sup>
                      </m:sSup>
                    </m:oMath>
                  </a14:m>
                  <a:endParaRPr lang="en-US" sz="1400" b="1" dirty="0">
                    <a:solidFill>
                      <a:srgbClr val="1B4885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  <a:p>
                  <a:pPr marL="285750" indent="-285750">
                    <a:buClr>
                      <a:srgbClr val="E8E6E6"/>
                    </a:buClr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b="1" i="1">
                              <a:solidFill>
                                <a:srgbClr val="1B4885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en-US" b="1" i="1" smtClean="0">
                              <a:solidFill>
                                <a:srgbClr val="1B4885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𝒋</m:t>
                          </m:r>
                        </m:sub>
                        <m:sup>
                          <m:r>
                            <a:rPr lang="en-US" b="1" i="1" smtClean="0">
                              <a:solidFill>
                                <a:srgbClr val="1B4885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𝟕</m:t>
                          </m:r>
                        </m:sup>
                        <m:e>
                          <m:sSubSup>
                            <m:sSubSupPr>
                              <m:ctrlPr>
                                <a:rPr lang="en-US" b="1" i="1">
                                  <a:solidFill>
                                    <a:srgbClr val="1B4885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1" i="1">
                                  <a:solidFill>
                                    <a:srgbClr val="1B4885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𝑷</m:t>
                              </m:r>
                            </m:e>
                            <m:sub>
                              <m:r>
                                <a:rPr lang="en-US" b="1" i="1">
                                  <a:solidFill>
                                    <a:srgbClr val="1B4885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𝑺𝒊</m:t>
                              </m:r>
                            </m:sub>
                            <m:sup>
                              <m:r>
                                <a:rPr lang="en-US" b="1" i="1">
                                  <a:solidFill>
                                    <a:srgbClr val="1B4885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𝒋</m:t>
                              </m:r>
                            </m:sup>
                          </m:sSubSup>
                          <m:r>
                            <a:rPr lang="en-US" b="1" i="1">
                              <a:solidFill>
                                <a:srgbClr val="1B4885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∗</m:t>
                          </m:r>
                          <m:sSup>
                            <m:sSupPr>
                              <m:ctrlPr>
                                <a:rPr lang="en-US" b="1" i="1">
                                  <a:solidFill>
                                    <a:srgbClr val="1B4885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1" i="1">
                                      <a:solidFill>
                                        <a:srgbClr val="1B4885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b="1" i="1">
                                          <a:solidFill>
                                            <a:srgbClr val="1B4885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1" i="1">
                                          <a:solidFill>
                                            <a:srgbClr val="1B4885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𝒅</m:t>
                                      </m:r>
                                    </m:e>
                                    <m:sub>
                                      <m:r>
                                        <a:rPr lang="en-US" b="1" i="1">
                                          <a:solidFill>
                                            <a:srgbClr val="1B4885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𝑺𝒊</m:t>
                                      </m:r>
                                    </m:sub>
                                    <m:sup>
                                      <m:r>
                                        <a:rPr lang="en-US" b="1" i="1">
                                          <a:solidFill>
                                            <a:srgbClr val="1B4885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𝒋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US" b="1" i="1">
                                  <a:solidFill>
                                    <a:srgbClr val="1B4885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𝟐</m:t>
                              </m:r>
                            </m:sup>
                          </m:sSup>
                        </m:e>
                      </m:nary>
                      <m:r>
                        <a:rPr lang="en-US" b="1" i="1">
                          <a:solidFill>
                            <a:srgbClr val="1B4885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= </m:t>
                      </m:r>
                      <m:sSup>
                        <m:sSupPr>
                          <m:ctrlPr>
                            <a:rPr lang="en-US" b="1" i="1">
                              <a:solidFill>
                                <a:srgbClr val="1B4885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b="1" i="1">
                                  <a:solidFill>
                                    <a:srgbClr val="1B4885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solidFill>
                                    <a:srgbClr val="1B4885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n-US" b="1" i="1">
                                  <a:solidFill>
                                    <a:srgbClr val="1B488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𝝈</m:t>
                              </m:r>
                            </m:e>
                            <m:sup>
                              <m:r>
                                <a:rPr lang="en-US" b="1" i="1">
                                  <a:solidFill>
                                    <a:srgbClr val="1B4885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𝒋</m:t>
                              </m:r>
                            </m:sup>
                          </m:sSup>
                          <m:r>
                            <a:rPr lang="en-US" b="1" i="1">
                              <a:solidFill>
                                <a:srgbClr val="1B4885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b="1" i="1">
                              <a:solidFill>
                                <a:srgbClr val="1B4885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𝟐</m:t>
                          </m:r>
                        </m:sup>
                      </m:sSup>
                    </m:oMath>
                  </a14:m>
                  <a:endParaRPr lang="en-CN" dirty="0"/>
                </a:p>
              </p:txBody>
            </p:sp>
          </mc:Choice>
          <mc:Fallback xmlns="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52E07395-2375-6641-BE4E-512B7406C52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75794" y="4802652"/>
                  <a:ext cx="2579779" cy="1028295"/>
                </a:xfrm>
                <a:prstGeom prst="rect">
                  <a:avLst/>
                </a:prstGeom>
                <a:blipFill>
                  <a:blip r:embed="rId13"/>
                  <a:stretch>
                    <a:fillRect l="-490" t="-29268" b="-43902"/>
                  </a:stretch>
                </a:blipFill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C81E9A92-4DDD-2844-A898-873F4B7296D6}"/>
                    </a:ext>
                  </a:extLst>
                </p:cNvPr>
                <p:cNvSpPr txBox="1"/>
                <p:nvPr/>
              </p:nvSpPr>
              <p:spPr>
                <a:xfrm>
                  <a:off x="4058600" y="4060636"/>
                  <a:ext cx="7927061" cy="232332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endParaRPr lang="en-CN" sz="1400" b="1" dirty="0">
                    <a:solidFill>
                      <a:srgbClr val="1B4885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endParaRPr>
                </a:p>
                <a:p>
                  <a:r>
                    <a:rPr lang="en-CN" sz="1400" b="1" dirty="0">
                      <a:solidFill>
                        <a:srgbClr val="1B4885"/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  <a:cs typeface="Times New Roman" panose="02020603050405020304" pitchFamily="18" charset="0"/>
                    </a:rPr>
                    <a:t>The </a:t>
                  </a:r>
                  <a:r>
                    <a:rPr lang="en-US" sz="1400" b="1" dirty="0" smtClean="0">
                      <a:solidFill>
                        <a:srgbClr val="1B4885"/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  <a:cs typeface="Times New Roman" panose="02020603050405020304" pitchFamily="18" charset="0"/>
                    </a:rPr>
                    <a:t>step</a:t>
                  </a:r>
                  <a:r>
                    <a:rPr lang="en-CN" sz="1400" b="1" dirty="0" smtClean="0">
                      <a:solidFill>
                        <a:srgbClr val="1B4885"/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  <a:cs typeface="Times New Roman" panose="02020603050405020304" pitchFamily="18" charset="0"/>
                    </a:rPr>
                    <a:t>s</a:t>
                  </a:r>
                  <a:r>
                    <a:rPr lang="en-CN" sz="1400" b="1" dirty="0">
                      <a:solidFill>
                        <a:srgbClr val="1B4885"/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  <a:cs typeface="Times New Roman" panose="02020603050405020304" pitchFamily="18" charset="0"/>
                    </a:rPr>
                    <a:t>:</a:t>
                  </a:r>
                </a:p>
                <a:p>
                  <a:pPr marL="342900" indent="-342900">
                    <a:buFont typeface="+mj-lt"/>
                    <a:buAutoNum type="arabicPeriod"/>
                  </a:pPr>
                  <a:r>
                    <a:rPr lang="en-US" b="1" dirty="0">
                      <a:solidFill>
                        <a:srgbClr val="1B4885"/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  <a:cs typeface="Times New Roman" panose="02020603050405020304" pitchFamily="18" charset="0"/>
                    </a:rPr>
                    <a:t> Pick up the sample of demand for each store by </a:t>
                  </a:r>
                  <a:r>
                    <a:rPr lang="en-US" b="1" dirty="0" smtClean="0">
                      <a:solidFill>
                        <a:srgbClr val="1B4885"/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  <a:cs typeface="Times New Roman" panose="02020603050405020304" pitchFamily="18" charset="0"/>
                    </a:rPr>
                    <a:t>three conditions: </a:t>
                  </a:r>
                  <a:endParaRPr lang="en-US" b="1" dirty="0">
                    <a:solidFill>
                      <a:srgbClr val="1B4885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endParaRPr>
                </a:p>
                <a:p>
                  <a:pPr marL="342900" indent="-342900">
                    <a:buFont typeface="+mj-lt"/>
                    <a:buAutoNum type="arabicPeriod"/>
                  </a:pPr>
                  <a:endParaRPr lang="en-US" b="1" dirty="0">
                    <a:solidFill>
                      <a:srgbClr val="1B4885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endParaRPr>
                </a:p>
                <a:p>
                  <a:pPr marL="342900" indent="-342900">
                    <a:buFont typeface="+mj-lt"/>
                    <a:buAutoNum type="arabicPeriod"/>
                  </a:pPr>
                  <a:endParaRPr lang="en-US" b="1" dirty="0">
                    <a:solidFill>
                      <a:srgbClr val="1B4885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endParaRPr>
                </a:p>
                <a:p>
                  <a:pPr marL="342900" indent="-342900">
                    <a:buFont typeface="+mj-lt"/>
                    <a:buAutoNum type="arabicPeriod"/>
                  </a:pPr>
                  <a:endParaRPr lang="en-US" b="1" dirty="0">
                    <a:solidFill>
                      <a:srgbClr val="1B4885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endParaRPr>
                </a:p>
                <a:p>
                  <a:pPr marL="342900" indent="-342900">
                    <a:buFont typeface="+mj-lt"/>
                    <a:buAutoNum type="arabicPeriod"/>
                  </a:pPr>
                  <a:endParaRPr lang="en-CN" b="1" dirty="0">
                    <a:solidFill>
                      <a:srgbClr val="1B4885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endParaRPr>
                </a:p>
                <a:p>
                  <a:pPr marL="342900" indent="-342900">
                    <a:buFont typeface="+mj-lt"/>
                    <a:buAutoNum type="arabicPeriod"/>
                  </a:pPr>
                  <a:endParaRPr lang="en-CN" b="1" dirty="0">
                    <a:solidFill>
                      <a:srgbClr val="1B4885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endParaRPr>
                </a:p>
                <a:p>
                  <a:pPr marL="342900" indent="-342900">
                    <a:buFont typeface="+mj-lt"/>
                    <a:buAutoNum type="arabicPeriod"/>
                  </a:pPr>
                  <a:r>
                    <a:rPr lang="en-CN" b="1" dirty="0">
                      <a:solidFill>
                        <a:srgbClr val="1B4885"/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  <a:cs typeface="Times New Roman" panose="02020603050405020304" pitchFamily="18" charset="0"/>
                    </a:rPr>
                    <a:t>Calculate true probability of the i</a:t>
                  </a:r>
                  <a:r>
                    <a:rPr lang="en-CN" b="1" baseline="30000" dirty="0">
                      <a:solidFill>
                        <a:srgbClr val="1B4885"/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  <a:cs typeface="Times New Roman" panose="02020603050405020304" pitchFamily="18" charset="0"/>
                    </a:rPr>
                    <a:t>th</a:t>
                  </a:r>
                  <a:r>
                    <a:rPr lang="en-CN" b="1" dirty="0">
                      <a:solidFill>
                        <a:srgbClr val="1B4885"/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  <a:cs typeface="Times New Roman" panose="02020603050405020304" pitchFamily="18" charset="0"/>
                    </a:rPr>
                    <a:t> scenario: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CN" b="1" i="1">
                              <a:solidFill>
                                <a:srgbClr val="1B4885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rgbClr val="1B4885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en-US" b="1" i="1">
                              <a:solidFill>
                                <a:srgbClr val="1B4885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𝑺𝒊</m:t>
                          </m:r>
                        </m:sub>
                      </m:sSub>
                    </m:oMath>
                  </a14:m>
                  <a:r>
                    <a:rPr lang="en-CN" b="1" dirty="0">
                      <a:solidFill>
                        <a:srgbClr val="1B4885"/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  <a:cs typeface="Times New Roman" panose="02020603050405020304" pitchFamily="18" charset="0"/>
                    </a:rPr>
                    <a:t> =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CN" b="1" i="1">
                              <a:solidFill>
                                <a:srgbClr val="1B4885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b="1" i="1">
                              <a:solidFill>
                                <a:srgbClr val="1B4885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en-US" b="1" i="1">
                              <a:solidFill>
                                <a:srgbClr val="1B4885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𝑺𝒊</m:t>
                          </m:r>
                        </m:sub>
                        <m:sup>
                          <m:r>
                            <a:rPr lang="en-US" b="1" i="1">
                              <a:solidFill>
                                <a:srgbClr val="1B4885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𝟏</m:t>
                          </m:r>
                        </m:sup>
                      </m:sSubSup>
                    </m:oMath>
                  </a14:m>
                  <a:r>
                    <a:rPr lang="en-CN" b="1" dirty="0">
                      <a:solidFill>
                        <a:srgbClr val="1B4885"/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  <a:cs typeface="Times New Roman" panose="02020603050405020304" pitchFamily="18" charset="0"/>
                    </a:rPr>
                    <a:t>*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CN" b="1" i="1">
                              <a:solidFill>
                                <a:srgbClr val="1B4885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b="1" i="1">
                              <a:solidFill>
                                <a:srgbClr val="1B4885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en-US" b="1" i="1">
                              <a:solidFill>
                                <a:srgbClr val="1B4885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𝑺𝒊</m:t>
                          </m:r>
                        </m:sub>
                        <m:sup>
                          <m:r>
                            <a:rPr lang="en-US" b="1" i="1">
                              <a:solidFill>
                                <a:srgbClr val="1B4885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𝟐</m:t>
                          </m:r>
                        </m:sup>
                      </m:sSubSup>
                    </m:oMath>
                  </a14:m>
                  <a:r>
                    <a:rPr lang="en-CN" b="1" baseline="30000" dirty="0">
                      <a:solidFill>
                        <a:srgbClr val="1B4885"/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  <a:cs typeface="Times New Roman" panose="02020603050405020304" pitchFamily="18" charset="0"/>
                    </a:rPr>
                    <a:t> </a:t>
                  </a:r>
                  <a:r>
                    <a:rPr lang="en-CN" b="1" dirty="0">
                      <a:solidFill>
                        <a:srgbClr val="1B4885"/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  <a:cs typeface="Times New Roman" panose="02020603050405020304" pitchFamily="18" charset="0"/>
                    </a:rPr>
                    <a:t>*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CN" b="1" i="1">
                              <a:solidFill>
                                <a:srgbClr val="1B4885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b="1" i="1">
                              <a:solidFill>
                                <a:srgbClr val="1B4885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en-US" b="1" i="1">
                              <a:solidFill>
                                <a:srgbClr val="1B4885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𝑺𝒊</m:t>
                          </m:r>
                        </m:sub>
                        <m:sup>
                          <m:r>
                            <a:rPr lang="en-US" b="1" i="1">
                              <a:solidFill>
                                <a:srgbClr val="1B4885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𝟑</m:t>
                          </m:r>
                        </m:sup>
                      </m:sSubSup>
                    </m:oMath>
                  </a14:m>
                  <a:r>
                    <a:rPr lang="en-CN" b="1" dirty="0">
                      <a:solidFill>
                        <a:srgbClr val="1B4885"/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  <a:cs typeface="Times New Roman" panose="02020603050405020304" pitchFamily="18" charset="0"/>
                    </a:rPr>
                    <a:t> *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CN" b="1" i="1">
                              <a:solidFill>
                                <a:srgbClr val="1B4885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b="1" i="1">
                              <a:solidFill>
                                <a:srgbClr val="1B4885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en-US" b="1" i="1">
                              <a:solidFill>
                                <a:srgbClr val="1B4885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𝑺𝒊</m:t>
                          </m:r>
                        </m:sub>
                        <m:sup>
                          <m:r>
                            <a:rPr lang="en-US" b="1" i="1">
                              <a:solidFill>
                                <a:srgbClr val="1B4885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𝟒</m:t>
                          </m:r>
                        </m:sup>
                      </m:sSubSup>
                      <m:r>
                        <a:rPr lang="en-US" b="1">
                          <a:solidFill>
                            <a:srgbClr val="1B4885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</m:oMath>
                  </a14:m>
                  <a:r>
                    <a:rPr lang="en-CN" b="1" dirty="0">
                      <a:solidFill>
                        <a:srgbClr val="1B4885"/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  <a:cs typeface="Times New Roman" panose="02020603050405020304" pitchFamily="18" charset="0"/>
                    </a:rPr>
                    <a:t>*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CN" b="1" i="1">
                              <a:solidFill>
                                <a:srgbClr val="1B4885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b="1" i="1">
                              <a:solidFill>
                                <a:srgbClr val="1B4885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en-US" b="1" i="1">
                              <a:solidFill>
                                <a:srgbClr val="1B4885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𝑺𝒊</m:t>
                          </m:r>
                        </m:sub>
                        <m:sup>
                          <m:r>
                            <a:rPr lang="en-US" b="1" i="1">
                              <a:solidFill>
                                <a:srgbClr val="1B4885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𝟓</m:t>
                          </m:r>
                        </m:sup>
                      </m:sSubSup>
                      <m:r>
                        <a:rPr lang="en-US" b="1" i="1">
                          <a:solidFill>
                            <a:srgbClr val="1B4885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</m:oMath>
                  </a14:m>
                  <a:r>
                    <a:rPr lang="en-CN" b="1" dirty="0">
                      <a:solidFill>
                        <a:srgbClr val="1B4885"/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  <a:cs typeface="Times New Roman" panose="02020603050405020304" pitchFamily="18" charset="0"/>
                    </a:rPr>
                    <a:t>*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CN" b="1" i="1">
                              <a:solidFill>
                                <a:srgbClr val="1B4885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b="1" i="1">
                              <a:solidFill>
                                <a:srgbClr val="1B4885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en-US" b="1" i="1">
                              <a:solidFill>
                                <a:srgbClr val="1B4885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𝑺𝒊</m:t>
                          </m:r>
                        </m:sub>
                        <m:sup>
                          <m:r>
                            <a:rPr lang="en-US" b="1" i="1">
                              <a:solidFill>
                                <a:srgbClr val="1B4885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𝟔</m:t>
                          </m:r>
                        </m:sup>
                      </m:sSubSup>
                    </m:oMath>
                  </a14:m>
                  <a:r>
                    <a:rPr lang="en-CN" b="1" dirty="0">
                      <a:solidFill>
                        <a:srgbClr val="1B4885"/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  <a:cs typeface="Times New Roman" panose="02020603050405020304" pitchFamily="18" charset="0"/>
                    </a:rPr>
                    <a:t> *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CN" b="1" i="1">
                              <a:solidFill>
                                <a:srgbClr val="1B4885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b="1" i="1">
                              <a:solidFill>
                                <a:srgbClr val="1B4885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en-US" b="1" i="1">
                              <a:solidFill>
                                <a:srgbClr val="1B4885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𝑺𝒊</m:t>
                          </m:r>
                        </m:sub>
                        <m:sup>
                          <m:r>
                            <a:rPr lang="en-US" b="1" i="1">
                              <a:solidFill>
                                <a:srgbClr val="1B4885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𝟕</m:t>
                          </m:r>
                        </m:sup>
                      </m:sSubSup>
                    </m:oMath>
                  </a14:m>
                  <a:r>
                    <a:rPr lang="en-CN" b="1" dirty="0">
                      <a:solidFill>
                        <a:srgbClr val="1B4885"/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  <a:cs typeface="Times New Roman" panose="02020603050405020304" pitchFamily="18" charset="0"/>
                    </a:rPr>
                    <a:t> </a:t>
                  </a:r>
                  <a:endParaRPr lang="en-US" b="1" dirty="0">
                    <a:solidFill>
                      <a:srgbClr val="1B4885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endParaRPr>
                </a:p>
                <a:p>
                  <a:pPr marL="342900" indent="-342900">
                    <a:buFont typeface="+mj-lt"/>
                    <a:buAutoNum type="arabicPeriod"/>
                  </a:pPr>
                  <a:r>
                    <a:rPr lang="en-US" b="1" dirty="0">
                      <a:solidFill>
                        <a:srgbClr val="1B4885"/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  <a:cs typeface="Times New Roman" panose="02020603050405020304" pitchFamily="18" charset="0"/>
                    </a:rPr>
                    <a:t>Weight each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CN" b="1" i="1">
                              <a:solidFill>
                                <a:srgbClr val="1B4885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rgbClr val="1B4885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en-US" b="1" i="1">
                              <a:solidFill>
                                <a:srgbClr val="1B4885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𝑺𝒊</m:t>
                          </m:r>
                        </m:sub>
                      </m:sSub>
                    </m:oMath>
                  </a14:m>
                  <a:r>
                    <a:rPr lang="en-CN" b="1" dirty="0">
                      <a:solidFill>
                        <a:srgbClr val="1B4885"/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  <a:cs typeface="Times New Roman" panose="02020603050405020304" pitchFamily="18" charset="0"/>
                    </a:rPr>
                    <a:t> to make </a:t>
                  </a:r>
                  <a:r>
                    <a:rPr lang="en-US" b="1" dirty="0">
                      <a:solidFill>
                        <a:srgbClr val="1B4885"/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  <a:cs typeface="Times New Roman" panose="02020603050405020304" pitchFamily="18" charset="0"/>
                    </a:rPr>
                    <a:t>sum of them is 1: </a:t>
                  </a:r>
                  <a14:m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b="1" i="1">
                              <a:solidFill>
                                <a:srgbClr val="1B4885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1" i="1">
                              <a:solidFill>
                                <a:srgbClr val="1B4885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𝒊</m:t>
                          </m:r>
                        </m:sub>
                        <m:sup>
                          <m:r>
                            <a:rPr lang="en-US" b="1" i="1">
                              <a:solidFill>
                                <a:srgbClr val="1B4885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𝒏𝒖𝒎</m:t>
                          </m:r>
                          <m:r>
                            <a:rPr lang="en-US" b="1" i="1">
                              <a:solidFill>
                                <a:srgbClr val="1B4885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b="1" i="1">
                              <a:solidFill>
                                <a:srgbClr val="1B4885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𝒐𝒇</m:t>
                          </m:r>
                          <m:r>
                            <a:rPr lang="en-US" b="1" i="1">
                              <a:solidFill>
                                <a:srgbClr val="1B4885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b="1" i="1">
                              <a:solidFill>
                                <a:srgbClr val="1B4885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𝒔𝒄𝒆𝒏𝒂𝒓𝒊𝒐𝒔</m:t>
                          </m:r>
                        </m:sup>
                        <m:e>
                          <m:sSub>
                            <m:sSubPr>
                              <m:ctrlPr>
                                <a:rPr lang="en-US" b="1" i="1">
                                  <a:solidFill>
                                    <a:srgbClr val="1B4885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solidFill>
                                    <a:srgbClr val="1B4885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𝑷</m:t>
                              </m:r>
                            </m:e>
                            <m:sub>
                              <m:r>
                                <a:rPr lang="en-US" b="1" i="1">
                                  <a:solidFill>
                                    <a:srgbClr val="1B4885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𝑺𝒊</m:t>
                              </m:r>
                            </m:sub>
                          </m:sSub>
                        </m:e>
                      </m:nary>
                      <m:r>
                        <a:rPr lang="en-US" b="1" i="1">
                          <a:solidFill>
                            <a:srgbClr val="1B4885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</m:oMath>
                  </a14:m>
                  <a:r>
                    <a:rPr lang="en-US" b="1" dirty="0">
                      <a:solidFill>
                        <a:srgbClr val="1B4885"/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  <a:cs typeface="Times New Roman" panose="02020603050405020304" pitchFamily="18" charset="0"/>
                    </a:rPr>
                    <a:t>= 1</a:t>
                  </a:r>
                  <a:endParaRPr lang="en-US" sz="1400" b="1" dirty="0">
                    <a:solidFill>
                      <a:srgbClr val="1B4885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</mc:Choice>
          <mc:Fallback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C81E9A92-4DDD-2844-A898-873F4B7296D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58600" y="4060636"/>
                  <a:ext cx="7927061" cy="2323328"/>
                </a:xfrm>
                <a:prstGeom prst="rect">
                  <a:avLst/>
                </a:prstGeom>
                <a:blipFill>
                  <a:blip r:embed="rId14"/>
                  <a:stretch>
                    <a:fillRect l="-384" b="-1994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62C2FE15-9743-BF48-A0F1-262980BC768E}"/>
              </a:ext>
            </a:extLst>
          </p:cNvPr>
          <p:cNvGrpSpPr/>
          <p:nvPr/>
        </p:nvGrpSpPr>
        <p:grpSpPr>
          <a:xfrm>
            <a:off x="2727823" y="858416"/>
            <a:ext cx="10167081" cy="6070650"/>
            <a:chOff x="1223939" y="-39537"/>
            <a:chExt cx="11670966" cy="6968603"/>
          </a:xfrm>
        </p:grpSpPr>
        <p:pic>
          <p:nvPicPr>
            <p:cNvPr id="39" name="Picture 38" descr="Diagram&#10;&#10;Description automatically generated">
              <a:extLst>
                <a:ext uri="{FF2B5EF4-FFF2-40B4-BE49-F238E27FC236}">
                  <a16:creationId xmlns:a16="http://schemas.microsoft.com/office/drawing/2014/main" id="{4211DB41-7146-4946-9241-595929006A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10137" y="1922126"/>
              <a:ext cx="10716678" cy="5006940"/>
            </a:xfrm>
            <a:prstGeom prst="rect">
              <a:avLst/>
            </a:prstGeom>
          </p:spPr>
        </p:pic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6C8503A0-6015-D644-839A-331355AC8FB6}"/>
                </a:ext>
              </a:extLst>
            </p:cNvPr>
            <p:cNvSpPr/>
            <p:nvPr/>
          </p:nvSpPr>
          <p:spPr>
            <a:xfrm>
              <a:off x="1223939" y="-39537"/>
              <a:ext cx="6067238" cy="6929065"/>
            </a:xfrm>
            <a:prstGeom prst="rect">
              <a:avLst/>
            </a:prstGeom>
            <a:gradFill>
              <a:gsLst>
                <a:gs pos="30000">
                  <a:srgbClr val="E8E6E6"/>
                </a:gs>
                <a:gs pos="100000">
                  <a:srgbClr val="E8E6E6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 dirty="0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9E1AD8C9-4104-DD4D-842D-3FDBF5B48327}"/>
                </a:ext>
              </a:extLst>
            </p:cNvPr>
            <p:cNvSpPr/>
            <p:nvPr/>
          </p:nvSpPr>
          <p:spPr>
            <a:xfrm rot="5400000">
              <a:off x="5797177" y="-1698857"/>
              <a:ext cx="3781495" cy="10413960"/>
            </a:xfrm>
            <a:prstGeom prst="rect">
              <a:avLst/>
            </a:prstGeom>
            <a:gradFill>
              <a:gsLst>
                <a:gs pos="9000">
                  <a:srgbClr val="E8E6E6"/>
                </a:gs>
                <a:gs pos="100000">
                  <a:srgbClr val="E8E6E6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 dirty="0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BBE0204-710E-AD49-8509-A68FCE85E8F7}"/>
              </a:ext>
            </a:extLst>
          </p:cNvPr>
          <p:cNvGrpSpPr/>
          <p:nvPr/>
        </p:nvGrpSpPr>
        <p:grpSpPr>
          <a:xfrm>
            <a:off x="-728843" y="-565600"/>
            <a:ext cx="4564056" cy="1881523"/>
            <a:chOff x="-728843" y="-565600"/>
            <a:chExt cx="4564056" cy="1881523"/>
          </a:xfrm>
        </p:grpSpPr>
        <p:sp>
          <p:nvSpPr>
            <p:cNvPr id="21" name="Parallelogram 20">
              <a:extLst>
                <a:ext uri="{FF2B5EF4-FFF2-40B4-BE49-F238E27FC236}">
                  <a16:creationId xmlns:a16="http://schemas.microsoft.com/office/drawing/2014/main" id="{C856A7A7-4D46-BA4E-811A-9B5CCD202CCC}"/>
                </a:ext>
              </a:extLst>
            </p:cNvPr>
            <p:cNvSpPr/>
            <p:nvPr/>
          </p:nvSpPr>
          <p:spPr>
            <a:xfrm rot="20374282">
              <a:off x="-728843" y="-565600"/>
              <a:ext cx="4564056" cy="1260379"/>
            </a:xfrm>
            <a:prstGeom prst="parallelogram">
              <a:avLst/>
            </a:prstGeom>
            <a:solidFill>
              <a:srgbClr val="1B4885">
                <a:alpha val="4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22" name="Parallelogram 21">
              <a:extLst>
                <a:ext uri="{FF2B5EF4-FFF2-40B4-BE49-F238E27FC236}">
                  <a16:creationId xmlns:a16="http://schemas.microsoft.com/office/drawing/2014/main" id="{9B278D5D-721D-3746-A551-1F2166FCA384}"/>
                </a:ext>
              </a:extLst>
            </p:cNvPr>
            <p:cNvSpPr/>
            <p:nvPr/>
          </p:nvSpPr>
          <p:spPr>
            <a:xfrm rot="20374282">
              <a:off x="376863" y="424772"/>
              <a:ext cx="2174660" cy="891151"/>
            </a:xfrm>
            <a:prstGeom prst="parallelogram">
              <a:avLst/>
            </a:prstGeom>
            <a:solidFill>
              <a:schemeClr val="accent1">
                <a:lumMod val="60000"/>
                <a:lumOff val="40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</p:grpSp>
      <p:sp>
        <p:nvSpPr>
          <p:cNvPr id="23" name="Parallelogram 22">
            <a:extLst>
              <a:ext uri="{FF2B5EF4-FFF2-40B4-BE49-F238E27FC236}">
                <a16:creationId xmlns:a16="http://schemas.microsoft.com/office/drawing/2014/main" id="{F80DF881-0A1E-9448-A012-69C2B6CCE964}"/>
              </a:ext>
            </a:extLst>
          </p:cNvPr>
          <p:cNvSpPr/>
          <p:nvPr/>
        </p:nvSpPr>
        <p:spPr>
          <a:xfrm rot="20374282">
            <a:off x="9472393" y="-375845"/>
            <a:ext cx="4564056" cy="751690"/>
          </a:xfrm>
          <a:prstGeom prst="parallelogram">
            <a:avLst/>
          </a:prstGeom>
          <a:solidFill>
            <a:srgbClr val="1B4885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4" name="Parallelogram 23">
            <a:extLst>
              <a:ext uri="{FF2B5EF4-FFF2-40B4-BE49-F238E27FC236}">
                <a16:creationId xmlns:a16="http://schemas.microsoft.com/office/drawing/2014/main" id="{95B92025-2812-124A-B86D-DE26CC1F2AD3}"/>
              </a:ext>
            </a:extLst>
          </p:cNvPr>
          <p:cNvSpPr/>
          <p:nvPr/>
        </p:nvSpPr>
        <p:spPr>
          <a:xfrm rot="20374282">
            <a:off x="10081459" y="-130441"/>
            <a:ext cx="4564056" cy="751690"/>
          </a:xfrm>
          <a:prstGeom prst="parallelogram">
            <a:avLst/>
          </a:prstGeom>
          <a:solidFill>
            <a:srgbClr val="EFB335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5" name="Parallelogram 24">
            <a:extLst>
              <a:ext uri="{FF2B5EF4-FFF2-40B4-BE49-F238E27FC236}">
                <a16:creationId xmlns:a16="http://schemas.microsoft.com/office/drawing/2014/main" id="{4271D848-9A94-2D49-8DB1-CADEDBCDC5BC}"/>
              </a:ext>
            </a:extLst>
          </p:cNvPr>
          <p:cNvSpPr/>
          <p:nvPr/>
        </p:nvSpPr>
        <p:spPr>
          <a:xfrm rot="20374282">
            <a:off x="-3030594" y="6553220"/>
            <a:ext cx="4564056" cy="751690"/>
          </a:xfrm>
          <a:prstGeom prst="parallelogram">
            <a:avLst/>
          </a:prstGeom>
          <a:solidFill>
            <a:srgbClr val="EFB335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055230E-A954-D640-9BA0-57332633E99F}"/>
              </a:ext>
            </a:extLst>
          </p:cNvPr>
          <p:cNvGrpSpPr/>
          <p:nvPr/>
        </p:nvGrpSpPr>
        <p:grpSpPr>
          <a:xfrm>
            <a:off x="289724" y="2188842"/>
            <a:ext cx="4888330" cy="2580384"/>
            <a:chOff x="289724" y="2188842"/>
            <a:chExt cx="4888330" cy="2580384"/>
          </a:xfrm>
        </p:grpSpPr>
        <p:cxnSp>
          <p:nvCxnSpPr>
            <p:cNvPr id="27" name="Elbow Connector 26">
              <a:extLst>
                <a:ext uri="{FF2B5EF4-FFF2-40B4-BE49-F238E27FC236}">
                  <a16:creationId xmlns:a16="http://schemas.microsoft.com/office/drawing/2014/main" id="{709E2D8B-0E2F-2344-9356-F2C0D7AC8D24}"/>
                </a:ext>
              </a:extLst>
            </p:cNvPr>
            <p:cNvCxnSpPr>
              <a:cxnSpLocks/>
              <a:endCxn id="44" idx="3"/>
            </p:cNvCxnSpPr>
            <p:nvPr/>
          </p:nvCxnSpPr>
          <p:spPr>
            <a:xfrm rot="16200000" flipH="1">
              <a:off x="183821" y="3445574"/>
              <a:ext cx="1951860" cy="208961"/>
            </a:xfrm>
            <a:prstGeom prst="bentConnector2">
              <a:avLst/>
            </a:prstGeom>
            <a:ln w="28575">
              <a:solidFill>
                <a:srgbClr val="1B488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Elbow Connector 27">
              <a:extLst>
                <a:ext uri="{FF2B5EF4-FFF2-40B4-BE49-F238E27FC236}">
                  <a16:creationId xmlns:a16="http://schemas.microsoft.com/office/drawing/2014/main" id="{A426F12F-0091-1044-8F54-C3294F7CC799}"/>
                </a:ext>
              </a:extLst>
            </p:cNvPr>
            <p:cNvCxnSpPr>
              <a:cxnSpLocks/>
              <a:endCxn id="46" idx="3"/>
            </p:cNvCxnSpPr>
            <p:nvPr/>
          </p:nvCxnSpPr>
          <p:spPr>
            <a:xfrm rot="16200000" flipH="1">
              <a:off x="561733" y="3112457"/>
              <a:ext cx="1196732" cy="209659"/>
            </a:xfrm>
            <a:prstGeom prst="bentConnector2">
              <a:avLst/>
            </a:prstGeom>
            <a:ln w="28575">
              <a:solidFill>
                <a:srgbClr val="1B488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Elbow Connector 29">
              <a:extLst>
                <a:ext uri="{FF2B5EF4-FFF2-40B4-BE49-F238E27FC236}">
                  <a16:creationId xmlns:a16="http://schemas.microsoft.com/office/drawing/2014/main" id="{DAB9B21C-908E-5448-B36F-E6600CEE9205}"/>
                </a:ext>
              </a:extLst>
            </p:cNvPr>
            <p:cNvCxnSpPr>
              <a:cxnSpLocks/>
              <a:endCxn id="48" idx="3"/>
            </p:cNvCxnSpPr>
            <p:nvPr/>
          </p:nvCxnSpPr>
          <p:spPr>
            <a:xfrm rot="16200000" flipH="1">
              <a:off x="875179" y="2784308"/>
              <a:ext cx="569841" cy="209659"/>
            </a:xfrm>
            <a:prstGeom prst="bentConnector2">
              <a:avLst/>
            </a:prstGeom>
            <a:ln w="28575">
              <a:solidFill>
                <a:srgbClr val="1B488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6EA66FC5-D288-7043-A249-1DCCD97E2C29}"/>
                </a:ext>
              </a:extLst>
            </p:cNvPr>
            <p:cNvGrpSpPr/>
            <p:nvPr/>
          </p:nvGrpSpPr>
          <p:grpSpPr>
            <a:xfrm>
              <a:off x="1264929" y="2930818"/>
              <a:ext cx="2225168" cy="486482"/>
              <a:chOff x="1264929" y="2930818"/>
              <a:chExt cx="2225168" cy="486482"/>
            </a:xfrm>
          </p:grpSpPr>
          <p:pic>
            <p:nvPicPr>
              <p:cNvPr id="48" name="Picture 47" descr="Icon&#10;&#10;Description automatically generated">
                <a:extLst>
                  <a:ext uri="{FF2B5EF4-FFF2-40B4-BE49-F238E27FC236}">
                    <a16:creationId xmlns:a16="http://schemas.microsoft.com/office/drawing/2014/main" id="{6845F168-21BE-1D46-9C4B-258629B97D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flipH="1">
                <a:off x="1264929" y="2930818"/>
                <a:ext cx="486482" cy="486482"/>
              </a:xfrm>
              <a:prstGeom prst="rect">
                <a:avLst/>
              </a:prstGeom>
            </p:spPr>
          </p:pic>
          <p:sp>
            <p:nvSpPr>
              <p:cNvPr id="49" name="Rounded Rectangle 48">
                <a:extLst>
                  <a:ext uri="{FF2B5EF4-FFF2-40B4-BE49-F238E27FC236}">
                    <a16:creationId xmlns:a16="http://schemas.microsoft.com/office/drawing/2014/main" id="{3F4F5B49-7339-4548-8334-60DEAE9A3DFF}"/>
                  </a:ext>
                </a:extLst>
              </p:cNvPr>
              <p:cNvSpPr/>
              <p:nvPr/>
            </p:nvSpPr>
            <p:spPr>
              <a:xfrm>
                <a:off x="1701283" y="2963756"/>
                <a:ext cx="1788814" cy="342243"/>
              </a:xfrm>
              <a:prstGeom prst="roundRect">
                <a:avLst/>
              </a:prstGeom>
              <a:noFill/>
              <a:ln>
                <a:solidFill>
                  <a:srgbClr val="2747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CN" b="1" dirty="0">
                    <a:solidFill>
                      <a:srgbClr val="1B4885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All-in-One</a:t>
                </a:r>
              </a:p>
            </p:txBody>
          </p: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215F298C-DCE2-4D4C-AC2C-932FBCB31BA6}"/>
                </a:ext>
              </a:extLst>
            </p:cNvPr>
            <p:cNvGrpSpPr/>
            <p:nvPr/>
          </p:nvGrpSpPr>
          <p:grpSpPr>
            <a:xfrm>
              <a:off x="1264929" y="3572412"/>
              <a:ext cx="3055025" cy="486482"/>
              <a:chOff x="1264929" y="3572412"/>
              <a:chExt cx="3055025" cy="486482"/>
            </a:xfrm>
          </p:grpSpPr>
          <p:pic>
            <p:nvPicPr>
              <p:cNvPr id="46" name="Picture 45" descr="Icon&#10;&#10;Description automatically generated">
                <a:extLst>
                  <a:ext uri="{FF2B5EF4-FFF2-40B4-BE49-F238E27FC236}">
                    <a16:creationId xmlns:a16="http://schemas.microsoft.com/office/drawing/2014/main" id="{B123CD56-FD8A-FA48-9447-1CF14C9D2B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flipH="1">
                <a:off x="1264929" y="3572412"/>
                <a:ext cx="486482" cy="486482"/>
              </a:xfrm>
              <a:prstGeom prst="rect">
                <a:avLst/>
              </a:prstGeom>
            </p:spPr>
          </p:pic>
          <p:sp>
            <p:nvSpPr>
              <p:cNvPr id="47" name="Rounded Rectangle 46">
                <a:extLst>
                  <a:ext uri="{FF2B5EF4-FFF2-40B4-BE49-F238E27FC236}">
                    <a16:creationId xmlns:a16="http://schemas.microsoft.com/office/drawing/2014/main" id="{E9CAFDC6-CBE8-0B40-9941-5328A05EC948}"/>
                  </a:ext>
                </a:extLst>
              </p:cNvPr>
              <p:cNvSpPr/>
              <p:nvPr/>
            </p:nvSpPr>
            <p:spPr>
              <a:xfrm>
                <a:off x="1701284" y="3608823"/>
                <a:ext cx="2618670" cy="342243"/>
              </a:xfrm>
              <a:prstGeom prst="roundRect">
                <a:avLst/>
              </a:prstGeom>
              <a:noFill/>
              <a:ln>
                <a:solidFill>
                  <a:srgbClr val="EFB33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CN" b="1" dirty="0">
                    <a:solidFill>
                      <a:srgbClr val="EFB335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Stochastic Approximation</a:t>
                </a:r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C77073CA-120E-E64C-B54F-F26D50545835}"/>
                </a:ext>
              </a:extLst>
            </p:cNvPr>
            <p:cNvGrpSpPr/>
            <p:nvPr/>
          </p:nvGrpSpPr>
          <p:grpSpPr>
            <a:xfrm>
              <a:off x="1264232" y="4282744"/>
              <a:ext cx="3913822" cy="486482"/>
              <a:chOff x="1264929" y="2930818"/>
              <a:chExt cx="3913822" cy="486482"/>
            </a:xfrm>
          </p:grpSpPr>
          <p:pic>
            <p:nvPicPr>
              <p:cNvPr id="44" name="Picture 43" descr="Icon&#10;&#10;Description automatically generated">
                <a:extLst>
                  <a:ext uri="{FF2B5EF4-FFF2-40B4-BE49-F238E27FC236}">
                    <a16:creationId xmlns:a16="http://schemas.microsoft.com/office/drawing/2014/main" id="{942BD1BA-B7A4-7345-BF5C-DE798173A2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flipH="1">
                <a:off x="1264929" y="2930818"/>
                <a:ext cx="486482" cy="486482"/>
              </a:xfrm>
              <a:prstGeom prst="rect">
                <a:avLst/>
              </a:prstGeom>
            </p:spPr>
          </p:pic>
          <p:sp>
            <p:nvSpPr>
              <p:cNvPr id="45" name="Rounded Rectangle 44">
                <a:extLst>
                  <a:ext uri="{FF2B5EF4-FFF2-40B4-BE49-F238E27FC236}">
                    <a16:creationId xmlns:a16="http://schemas.microsoft.com/office/drawing/2014/main" id="{79AB4881-E413-9449-ACD0-7E942F58F523}"/>
                  </a:ext>
                </a:extLst>
              </p:cNvPr>
              <p:cNvSpPr/>
              <p:nvPr/>
            </p:nvSpPr>
            <p:spPr>
              <a:xfrm>
                <a:off x="1701283" y="2963756"/>
                <a:ext cx="3477468" cy="342243"/>
              </a:xfrm>
              <a:prstGeom prst="roundRect">
                <a:avLst/>
              </a:prstGeom>
              <a:noFill/>
              <a:ln>
                <a:solidFill>
                  <a:srgbClr val="2747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CN" b="1" dirty="0">
                    <a:solidFill>
                      <a:srgbClr val="1B4885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Stochastic Decompostion</a:t>
                </a:r>
              </a:p>
            </p:txBody>
          </p:sp>
        </p:grpSp>
        <p:grpSp>
          <p:nvGrpSpPr>
            <p:cNvPr id="35" name="Google Shape;68;p7">
              <a:extLst>
                <a:ext uri="{FF2B5EF4-FFF2-40B4-BE49-F238E27FC236}">
                  <a16:creationId xmlns:a16="http://schemas.microsoft.com/office/drawing/2014/main" id="{B13ED6D3-C27A-5D46-8882-A30C7C510217}"/>
                </a:ext>
              </a:extLst>
            </p:cNvPr>
            <p:cNvGrpSpPr/>
            <p:nvPr/>
          </p:nvGrpSpPr>
          <p:grpSpPr>
            <a:xfrm>
              <a:off x="289724" y="2188842"/>
              <a:ext cx="1896792" cy="523180"/>
              <a:chOff x="-200819" y="470782"/>
              <a:chExt cx="1896849" cy="522751"/>
            </a:xfrm>
          </p:grpSpPr>
          <p:cxnSp>
            <p:nvCxnSpPr>
              <p:cNvPr id="40" name="Google Shape;69;p7">
                <a:extLst>
                  <a:ext uri="{FF2B5EF4-FFF2-40B4-BE49-F238E27FC236}">
                    <a16:creationId xmlns:a16="http://schemas.microsoft.com/office/drawing/2014/main" id="{6E736409-8B92-C44B-AF9E-CE7CEEFC782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1331" y="841980"/>
                <a:ext cx="1344633" cy="0"/>
              </a:xfrm>
              <a:prstGeom prst="straightConnector1">
                <a:avLst/>
              </a:prstGeom>
              <a:noFill/>
              <a:ln w="76200" cap="flat" cmpd="sng">
                <a:solidFill>
                  <a:srgbClr val="EFB335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</p:cxnSp>
          <p:sp>
            <p:nvSpPr>
              <p:cNvPr id="41" name="Google Shape;70;p7">
                <a:extLst>
                  <a:ext uri="{FF2B5EF4-FFF2-40B4-BE49-F238E27FC236}">
                    <a16:creationId xmlns:a16="http://schemas.microsoft.com/office/drawing/2014/main" id="{249213D8-0D1C-E84B-9198-13D121104994}"/>
                  </a:ext>
                </a:extLst>
              </p:cNvPr>
              <p:cNvSpPr txBox="1"/>
              <p:nvPr/>
            </p:nvSpPr>
            <p:spPr>
              <a:xfrm>
                <a:off x="-200819" y="470782"/>
                <a:ext cx="1896849" cy="52275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1C4885"/>
                  </a:buClr>
                  <a:buSzPts val="2000"/>
                  <a:buFont typeface="Microsoft Yahei"/>
                  <a:buNone/>
                </a:pPr>
                <a:r>
                  <a:rPr lang="en-US" sz="2800" b="1" i="0" u="none" dirty="0">
                    <a:solidFill>
                      <a:srgbClr val="1C4885"/>
                    </a:solidFill>
                    <a:latin typeface="Microsoft Yahei"/>
                    <a:ea typeface="Microsoft Yahei"/>
                    <a:cs typeface="Microsoft Yahei"/>
                    <a:sym typeface="Microsoft Yahei"/>
                  </a:rPr>
                  <a:t>2.Models</a:t>
                </a:r>
                <a:endParaRPr sz="2200" dirty="0"/>
              </a:p>
            </p:txBody>
          </p:sp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B82FC0E3-E69E-9E42-B0E2-3B0D86C63BA9}"/>
                </a:ext>
              </a:extLst>
            </p:cNvPr>
            <p:cNvSpPr txBox="1"/>
            <p:nvPr/>
          </p:nvSpPr>
          <p:spPr>
            <a:xfrm>
              <a:off x="1383338" y="2998222"/>
              <a:ext cx="29527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N" b="1" dirty="0">
                  <a:solidFill>
                    <a:srgbClr val="E8E6E6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1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D4F5745-5506-714A-8BA4-480B4F9CCF3A}"/>
                </a:ext>
              </a:extLst>
            </p:cNvPr>
            <p:cNvSpPr txBox="1"/>
            <p:nvPr/>
          </p:nvSpPr>
          <p:spPr>
            <a:xfrm>
              <a:off x="1383338" y="3643289"/>
              <a:ext cx="29527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N" b="1" dirty="0">
                  <a:solidFill>
                    <a:srgbClr val="E8E6E6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2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8D00E79-EFCA-0745-9C24-37C481532ADB}"/>
                </a:ext>
              </a:extLst>
            </p:cNvPr>
            <p:cNvSpPr txBox="1"/>
            <p:nvPr/>
          </p:nvSpPr>
          <p:spPr>
            <a:xfrm>
              <a:off x="1407431" y="4333561"/>
              <a:ext cx="29527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N" b="1" dirty="0">
                  <a:solidFill>
                    <a:srgbClr val="E8E6E6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36815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Google Shape;281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95500" y="504825"/>
            <a:ext cx="7480301" cy="3743325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21"/>
          <p:cNvSpPr txBox="1"/>
          <p:nvPr/>
        </p:nvSpPr>
        <p:spPr>
          <a:xfrm>
            <a:off x="0" y="6120275"/>
            <a:ext cx="12192000" cy="737700"/>
          </a:xfrm>
          <a:prstGeom prst="rect">
            <a:avLst/>
          </a:prstGeom>
          <a:solidFill>
            <a:srgbClr val="1C488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6" name="Google Shape;286;p21"/>
          <p:cNvSpPr txBox="1"/>
          <p:nvPr/>
        </p:nvSpPr>
        <p:spPr>
          <a:xfrm>
            <a:off x="507011" y="1554310"/>
            <a:ext cx="9257100" cy="4154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27478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/>
                <a:sym typeface="Times New Roman"/>
              </a:rPr>
              <a:t>Set initial </a:t>
            </a:r>
            <a:r>
              <a:rPr lang="en-US" sz="1600" b="1" dirty="0" smtClean="0">
                <a:solidFill>
                  <a:srgbClr val="27478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/>
                <a:sym typeface="Times New Roman"/>
              </a:rPr>
              <a:t>S (mean of </a:t>
            </a:r>
            <a:r>
              <a:rPr lang="en-US" sz="1600" b="1" dirty="0">
                <a:solidFill>
                  <a:srgbClr val="27478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/>
                <a:sym typeface="Times New Roman"/>
              </a:rPr>
              <a:t>demand </a:t>
            </a:r>
            <a:r>
              <a:rPr lang="en-US" sz="1600" b="1" dirty="0" smtClean="0">
                <a:solidFill>
                  <a:srgbClr val="27478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/>
                <a:sym typeface="Times New Roman"/>
              </a:rPr>
              <a:t>distribution), </a:t>
            </a:r>
            <a:r>
              <a:rPr lang="en-US" sz="1600" b="1" dirty="0">
                <a:solidFill>
                  <a:srgbClr val="27478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/>
                <a:sym typeface="Times New Roman"/>
              </a:rPr>
              <a:t>K, U</a:t>
            </a:r>
            <a:endParaRPr sz="1600" b="1" dirty="0">
              <a:solidFill>
                <a:srgbClr val="27478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27478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/>
                <a:sym typeface="Times New Roman"/>
              </a:rPr>
              <a:t>loop1:</a:t>
            </a:r>
            <a:endParaRPr sz="1600" b="1" dirty="0">
              <a:solidFill>
                <a:srgbClr val="27478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27478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/>
                <a:sym typeface="Times New Roman"/>
              </a:rPr>
              <a:t>	</a:t>
            </a:r>
            <a:r>
              <a:rPr lang="en-US" sz="1600" b="1" dirty="0" err="1">
                <a:solidFill>
                  <a:srgbClr val="27478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/>
                <a:sym typeface="Times New Roman"/>
              </a:rPr>
              <a:t>dTC</a:t>
            </a:r>
            <a:r>
              <a:rPr lang="en-US" sz="1600" b="1" dirty="0">
                <a:solidFill>
                  <a:srgbClr val="27478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/>
                <a:sym typeface="Times New Roman"/>
              </a:rPr>
              <a:t> = 0</a:t>
            </a:r>
            <a:endParaRPr sz="1600" b="1" dirty="0">
              <a:solidFill>
                <a:srgbClr val="27478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27478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/>
                <a:sym typeface="Times New Roman"/>
              </a:rPr>
              <a:t>	loop2:</a:t>
            </a:r>
            <a:endParaRPr sz="1600" b="1" dirty="0">
              <a:solidFill>
                <a:srgbClr val="27478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27478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/>
                <a:sym typeface="Times New Roman"/>
              </a:rPr>
              <a:t>		Generate demands</a:t>
            </a:r>
            <a:endParaRPr sz="1600" b="1" dirty="0">
              <a:solidFill>
                <a:srgbClr val="27478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27478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/>
                <a:sym typeface="Times New Roman"/>
              </a:rPr>
              <a:t>		Solve transshipment dual model</a:t>
            </a:r>
            <a:endParaRPr sz="1600" b="1" dirty="0">
              <a:solidFill>
                <a:srgbClr val="27478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27478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/>
                <a:sym typeface="Times New Roman"/>
              </a:rPr>
              <a:t>		Accumulate </a:t>
            </a:r>
            <a:r>
              <a:rPr lang="en-US" sz="1600" b="1" dirty="0" err="1">
                <a:solidFill>
                  <a:srgbClr val="27478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/>
                <a:sym typeface="Times New Roman"/>
              </a:rPr>
              <a:t>dTC</a:t>
            </a:r>
            <a:r>
              <a:rPr lang="en-US" sz="1600" b="1" dirty="0">
                <a:solidFill>
                  <a:srgbClr val="27478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/>
                <a:sym typeface="Times New Roman"/>
              </a:rPr>
              <a:t> = B+E</a:t>
            </a:r>
            <a:endParaRPr sz="1600" b="1" dirty="0">
              <a:solidFill>
                <a:srgbClr val="27478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27478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/>
                <a:sym typeface="Times New Roman"/>
              </a:rPr>
              <a:t>		Until U</a:t>
            </a:r>
            <a:endParaRPr sz="1600" b="1" dirty="0">
              <a:solidFill>
                <a:srgbClr val="27478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27478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/>
                <a:sym typeface="Times New Roman"/>
              </a:rPr>
              <a:t>	Calculate average </a:t>
            </a:r>
            <a:r>
              <a:rPr lang="en-US" sz="1600" b="1" dirty="0" err="1">
                <a:solidFill>
                  <a:srgbClr val="27478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/>
                <a:sym typeface="Times New Roman"/>
              </a:rPr>
              <a:t>dTC</a:t>
            </a:r>
            <a:r>
              <a:rPr lang="en-US" sz="1600" b="1" dirty="0">
                <a:solidFill>
                  <a:srgbClr val="27478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/>
                <a:sym typeface="Times New Roman"/>
              </a:rPr>
              <a:t> / U</a:t>
            </a:r>
            <a:endParaRPr sz="1600" b="1" dirty="0">
              <a:solidFill>
                <a:srgbClr val="27478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27478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/>
                <a:sym typeface="Times New Roman"/>
              </a:rPr>
              <a:t>	Update S = Projection(S - </a:t>
            </a:r>
            <a:r>
              <a:rPr lang="en-US" sz="1600" b="1" dirty="0" err="1">
                <a:solidFill>
                  <a:srgbClr val="27478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/>
                <a:sym typeface="Times New Roman"/>
              </a:rPr>
              <a:t>step_wise</a:t>
            </a:r>
            <a:r>
              <a:rPr lang="en-US" sz="1600" b="1" dirty="0">
                <a:solidFill>
                  <a:srgbClr val="27478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/>
                <a:sym typeface="Times New Roman"/>
              </a:rPr>
              <a:t> (</a:t>
            </a:r>
            <a:r>
              <a:rPr lang="en-US" sz="1600" b="1" dirty="0" err="1">
                <a:solidFill>
                  <a:srgbClr val="27478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/>
                <a:sym typeface="Times New Roman"/>
              </a:rPr>
              <a:t>dTC</a:t>
            </a:r>
            <a:r>
              <a:rPr lang="en-US" sz="1600" b="1" dirty="0">
                <a:solidFill>
                  <a:srgbClr val="27478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/>
                <a:sym typeface="Times New Roman"/>
              </a:rPr>
              <a:t> / U))</a:t>
            </a:r>
            <a:endParaRPr sz="1600" b="1" dirty="0">
              <a:solidFill>
                <a:srgbClr val="27478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27478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/>
                <a:sym typeface="Times New Roman"/>
              </a:rPr>
              <a:t>	Until K</a:t>
            </a:r>
            <a:endParaRPr sz="1600" b="1" dirty="0">
              <a:solidFill>
                <a:srgbClr val="27478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/>
              <a:sym typeface="Times New Roman"/>
            </a:endParaRPr>
          </a:p>
        </p:txBody>
      </p:sp>
      <p:sp>
        <p:nvSpPr>
          <p:cNvPr id="9" name="Google Shape;130;p12">
            <a:extLst>
              <a:ext uri="{FF2B5EF4-FFF2-40B4-BE49-F238E27FC236}">
                <a16:creationId xmlns:a16="http://schemas.microsoft.com/office/drawing/2014/main" id="{5C50FA66-7937-8B43-912D-4FE0C651A4AF}"/>
              </a:ext>
            </a:extLst>
          </p:cNvPr>
          <p:cNvSpPr txBox="1"/>
          <p:nvPr/>
        </p:nvSpPr>
        <p:spPr>
          <a:xfrm>
            <a:off x="0" y="188912"/>
            <a:ext cx="144600" cy="463500"/>
          </a:xfrm>
          <a:prstGeom prst="rect">
            <a:avLst/>
          </a:prstGeom>
          <a:solidFill>
            <a:srgbClr val="1C488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文本框 10">
            <a:extLst>
              <a:ext uri="{FF2B5EF4-FFF2-40B4-BE49-F238E27FC236}">
                <a16:creationId xmlns:a16="http://schemas.microsoft.com/office/drawing/2014/main" id="{B12DBD43-71D6-674A-BF72-91A3BF0A92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4624" y="220663"/>
            <a:ext cx="992187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400" b="1" dirty="0">
                <a:solidFill>
                  <a:srgbClr val="27478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Stochastic Approximation 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D2E77F0-1755-3A4D-9FE4-40343B64D989}"/>
              </a:ext>
            </a:extLst>
          </p:cNvPr>
          <p:cNvGrpSpPr/>
          <p:nvPr/>
        </p:nvGrpSpPr>
        <p:grpSpPr>
          <a:xfrm>
            <a:off x="507011" y="977052"/>
            <a:ext cx="2715919" cy="477013"/>
            <a:chOff x="737540" y="1616838"/>
            <a:chExt cx="2715919" cy="477013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ACDAF34-CFA8-604F-ADF2-05248D6E2CE4}"/>
                </a:ext>
              </a:extLst>
            </p:cNvPr>
            <p:cNvCxnSpPr>
              <a:cxnSpLocks/>
            </p:cNvCxnSpPr>
            <p:nvPr/>
          </p:nvCxnSpPr>
          <p:spPr>
            <a:xfrm>
              <a:off x="828075" y="1949850"/>
              <a:ext cx="1670090" cy="0"/>
            </a:xfrm>
            <a:prstGeom prst="line">
              <a:avLst/>
            </a:prstGeom>
            <a:ln w="76200">
              <a:solidFill>
                <a:srgbClr val="EFB33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Google Shape;273;p20">
              <a:extLst>
                <a:ext uri="{FF2B5EF4-FFF2-40B4-BE49-F238E27FC236}">
                  <a16:creationId xmlns:a16="http://schemas.microsoft.com/office/drawing/2014/main" id="{99BDBFCF-3DD4-DA40-8191-3C3EACF0DFC3}"/>
                </a:ext>
              </a:extLst>
            </p:cNvPr>
            <p:cNvSpPr txBox="1"/>
            <p:nvPr/>
          </p:nvSpPr>
          <p:spPr>
            <a:xfrm>
              <a:off x="737540" y="1616838"/>
              <a:ext cx="2715919" cy="47701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dirty="0">
                  <a:solidFill>
                    <a:srgbClr val="27478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/>
                  <a:sym typeface="Times New Roman"/>
                </a:rPr>
                <a:t>Algorithm:</a:t>
              </a:r>
              <a:endParaRPr sz="2500" b="1" dirty="0">
                <a:solidFill>
                  <a:srgbClr val="27478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/>
                <a:sym typeface="Times New Roman"/>
              </a:endParaRPr>
            </a:p>
          </p:txBody>
        </p:sp>
      </p:grpSp>
      <p:grpSp>
        <p:nvGrpSpPr>
          <p:cNvPr id="14" name="Google Shape;307;p23">
            <a:extLst>
              <a:ext uri="{FF2B5EF4-FFF2-40B4-BE49-F238E27FC236}">
                <a16:creationId xmlns:a16="http://schemas.microsoft.com/office/drawing/2014/main" id="{AC237C57-206C-6A47-9198-340A892FA8A9}"/>
              </a:ext>
            </a:extLst>
          </p:cNvPr>
          <p:cNvGrpSpPr/>
          <p:nvPr/>
        </p:nvGrpSpPr>
        <p:grpSpPr>
          <a:xfrm>
            <a:off x="2822783" y="3231951"/>
            <a:ext cx="9600174" cy="5990959"/>
            <a:chOff x="0" y="0"/>
            <a:chExt cx="5324474" cy="3322982"/>
          </a:xfrm>
        </p:grpSpPr>
        <p:pic>
          <p:nvPicPr>
            <p:cNvPr id="15" name="Google Shape;308;p23">
              <a:extLst>
                <a:ext uri="{FF2B5EF4-FFF2-40B4-BE49-F238E27FC236}">
                  <a16:creationId xmlns:a16="http://schemas.microsoft.com/office/drawing/2014/main" id="{3C81992A-5E80-F845-9A4D-9BC3114FE9B4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 b="52040"/>
            <a:stretch/>
          </p:blipFill>
          <p:spPr>
            <a:xfrm>
              <a:off x="6344" y="0"/>
              <a:ext cx="5318130" cy="16424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" name="Google Shape;309;p23">
              <a:extLst>
                <a:ext uri="{FF2B5EF4-FFF2-40B4-BE49-F238E27FC236}">
                  <a16:creationId xmlns:a16="http://schemas.microsoft.com/office/drawing/2014/main" id="{813910A6-2163-CC44-BAA8-ADD785D1F2E1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 t="50631" r="2629"/>
            <a:stretch/>
          </p:blipFill>
          <p:spPr>
            <a:xfrm>
              <a:off x="0" y="1632435"/>
              <a:ext cx="5178428" cy="169054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22"/>
          <p:cNvSpPr txBox="1"/>
          <p:nvPr/>
        </p:nvSpPr>
        <p:spPr>
          <a:xfrm>
            <a:off x="0" y="6120275"/>
            <a:ext cx="12192000" cy="737700"/>
          </a:xfrm>
          <a:prstGeom prst="rect">
            <a:avLst/>
          </a:prstGeom>
          <a:solidFill>
            <a:srgbClr val="1C488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30;p12">
            <a:extLst>
              <a:ext uri="{FF2B5EF4-FFF2-40B4-BE49-F238E27FC236}">
                <a16:creationId xmlns:a16="http://schemas.microsoft.com/office/drawing/2014/main" id="{D7B009F0-48B6-D141-8106-5E976789538D}"/>
              </a:ext>
            </a:extLst>
          </p:cNvPr>
          <p:cNvSpPr txBox="1"/>
          <p:nvPr/>
        </p:nvSpPr>
        <p:spPr>
          <a:xfrm>
            <a:off x="0" y="188912"/>
            <a:ext cx="144600" cy="463500"/>
          </a:xfrm>
          <a:prstGeom prst="rect">
            <a:avLst/>
          </a:prstGeom>
          <a:solidFill>
            <a:srgbClr val="1C488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文本框 10">
            <a:extLst>
              <a:ext uri="{FF2B5EF4-FFF2-40B4-BE49-F238E27FC236}">
                <a16:creationId xmlns:a16="http://schemas.microsoft.com/office/drawing/2014/main" id="{AC038543-0FC1-3343-91A2-C685A2ADD5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4624" y="220663"/>
            <a:ext cx="992187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400" b="1" dirty="0">
                <a:solidFill>
                  <a:srgbClr val="27478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Stochastic Approximation --- Define Variables </a:t>
            </a:r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750D865D-39B2-9A42-BE33-D6BA190FA197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3F3F3"/>
              </a:clrFrom>
              <a:clrTo>
                <a:srgbClr val="F3F3F3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4848" y="716523"/>
            <a:ext cx="4490006" cy="5398914"/>
          </a:xfrm>
          <a:prstGeom prst="rect">
            <a:avLst/>
          </a:prstGeom>
        </p:spPr>
      </p:pic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6D60309-F524-4F41-A956-CD491C2AA5F4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3F3F3"/>
              </a:clrFrom>
              <a:clrTo>
                <a:srgbClr val="F3F3F3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679154" y="716523"/>
            <a:ext cx="5080834" cy="2712477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6031453" y="1706127"/>
            <a:ext cx="4248208" cy="430305"/>
          </a:xfrm>
          <a:prstGeom prst="rect">
            <a:avLst/>
          </a:prstGeom>
          <a:noFill/>
          <a:ln w="28575">
            <a:solidFill>
              <a:srgbClr val="EFB3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矩形 3"/>
          <p:cNvSpPr/>
          <p:nvPr/>
        </p:nvSpPr>
        <p:spPr>
          <a:xfrm>
            <a:off x="9343794" y="2168980"/>
            <a:ext cx="223821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9D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Each demand within 3 deviation bound </a:t>
            </a:r>
          </a:p>
        </p:txBody>
      </p:sp>
      <p:sp>
        <p:nvSpPr>
          <p:cNvPr id="13" name="矩形 12"/>
          <p:cNvSpPr/>
          <p:nvPr/>
        </p:nvSpPr>
        <p:spPr>
          <a:xfrm>
            <a:off x="6031452" y="2223247"/>
            <a:ext cx="3053382" cy="874954"/>
          </a:xfrm>
          <a:prstGeom prst="rect">
            <a:avLst/>
          </a:prstGeom>
          <a:noFill/>
          <a:ln w="28575">
            <a:solidFill>
              <a:srgbClr val="EFB3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矩形 13"/>
          <p:cNvSpPr/>
          <p:nvPr/>
        </p:nvSpPr>
        <p:spPr>
          <a:xfrm>
            <a:off x="7224148" y="3134854"/>
            <a:ext cx="517988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9D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return the probability of each set to calculate the expected value later on</a:t>
            </a:r>
          </a:p>
        </p:txBody>
      </p:sp>
      <p:grpSp>
        <p:nvGrpSpPr>
          <p:cNvPr id="15" name="Google Shape;307;p23">
            <a:extLst>
              <a:ext uri="{FF2B5EF4-FFF2-40B4-BE49-F238E27FC236}">
                <a16:creationId xmlns:a16="http://schemas.microsoft.com/office/drawing/2014/main" id="{1343339C-5CDC-8C4E-AD17-2730D9AA427F}"/>
              </a:ext>
            </a:extLst>
          </p:cNvPr>
          <p:cNvGrpSpPr/>
          <p:nvPr/>
        </p:nvGrpSpPr>
        <p:grpSpPr>
          <a:xfrm>
            <a:off x="2822783" y="3231951"/>
            <a:ext cx="9600174" cy="5990959"/>
            <a:chOff x="0" y="0"/>
            <a:chExt cx="5324474" cy="3322982"/>
          </a:xfrm>
        </p:grpSpPr>
        <p:pic>
          <p:nvPicPr>
            <p:cNvPr id="16" name="Google Shape;308;p23">
              <a:extLst>
                <a:ext uri="{FF2B5EF4-FFF2-40B4-BE49-F238E27FC236}">
                  <a16:creationId xmlns:a16="http://schemas.microsoft.com/office/drawing/2014/main" id="{DFB4CD36-A2A1-3541-9E65-D26280618B5D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 b="52040"/>
            <a:stretch/>
          </p:blipFill>
          <p:spPr>
            <a:xfrm>
              <a:off x="6344" y="0"/>
              <a:ext cx="5318130" cy="16424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" name="Google Shape;309;p23">
              <a:extLst>
                <a:ext uri="{FF2B5EF4-FFF2-40B4-BE49-F238E27FC236}">
                  <a16:creationId xmlns:a16="http://schemas.microsoft.com/office/drawing/2014/main" id="{0ED6B7C4-2481-3142-9108-EE7FF6D4DEAF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 t="50631" r="2629"/>
            <a:stretch/>
          </p:blipFill>
          <p:spPr>
            <a:xfrm>
              <a:off x="0" y="1632435"/>
              <a:ext cx="5178428" cy="169054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30;p12">
            <a:extLst>
              <a:ext uri="{FF2B5EF4-FFF2-40B4-BE49-F238E27FC236}">
                <a16:creationId xmlns:a16="http://schemas.microsoft.com/office/drawing/2014/main" id="{A5E6AE6E-1163-1048-A27E-D46D7B02AE2D}"/>
              </a:ext>
            </a:extLst>
          </p:cNvPr>
          <p:cNvSpPr txBox="1"/>
          <p:nvPr/>
        </p:nvSpPr>
        <p:spPr>
          <a:xfrm>
            <a:off x="0" y="188912"/>
            <a:ext cx="144600" cy="463500"/>
          </a:xfrm>
          <a:prstGeom prst="rect">
            <a:avLst/>
          </a:prstGeom>
          <a:solidFill>
            <a:srgbClr val="1C488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文本框 10">
            <a:extLst>
              <a:ext uri="{FF2B5EF4-FFF2-40B4-BE49-F238E27FC236}">
                <a16:creationId xmlns:a16="http://schemas.microsoft.com/office/drawing/2014/main" id="{BFEE1091-7ED0-9C46-B7FB-E4C9A9F532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4624" y="220663"/>
            <a:ext cx="992187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400" b="1" dirty="0">
                <a:solidFill>
                  <a:srgbClr val="27478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Stochastic Approximation --- Solve Dual Problem </a:t>
            </a:r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65D0741F-C325-A149-9FF9-2A5C17D4425B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3F3F3"/>
              </a:clrFrom>
              <a:clrTo>
                <a:srgbClr val="F3F3F3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6555" y="707042"/>
            <a:ext cx="6960863" cy="5955009"/>
          </a:xfrm>
          <a:prstGeom prst="rect">
            <a:avLst/>
          </a:prstGeom>
        </p:spPr>
      </p:pic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E7D56725-8368-1949-87AA-E2369E1436E4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3F3F3"/>
              </a:clrFrom>
              <a:clrTo>
                <a:srgbClr val="F3F3F3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49910" y="682328"/>
            <a:ext cx="4098862" cy="2963293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BA5DB9B-A663-5249-B408-9520C46E7BB1}"/>
              </a:ext>
            </a:extLst>
          </p:cNvPr>
          <p:cNvGrpSpPr/>
          <p:nvPr/>
        </p:nvGrpSpPr>
        <p:grpSpPr>
          <a:xfrm>
            <a:off x="5964701" y="3358660"/>
            <a:ext cx="6618325" cy="4080237"/>
            <a:chOff x="6963180" y="3645622"/>
            <a:chExt cx="5619846" cy="3464669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5BC48447-FBB5-5E40-AA1D-9EFD0A55425E}"/>
                </a:ext>
              </a:extLst>
            </p:cNvPr>
            <p:cNvGrpSpPr/>
            <p:nvPr/>
          </p:nvGrpSpPr>
          <p:grpSpPr>
            <a:xfrm rot="16200000">
              <a:off x="8878461" y="3405727"/>
              <a:ext cx="3464669" cy="3944460"/>
              <a:chOff x="-386991" y="3244676"/>
              <a:chExt cx="3464669" cy="3944460"/>
            </a:xfrm>
          </p:grpSpPr>
          <p:pic>
            <p:nvPicPr>
              <p:cNvPr id="13" name="Picture 12" descr="Icon&#10;&#10;Description automatically generated with medium confidence">
                <a:extLst>
                  <a:ext uri="{FF2B5EF4-FFF2-40B4-BE49-F238E27FC236}">
                    <a16:creationId xmlns:a16="http://schemas.microsoft.com/office/drawing/2014/main" id="{83B2270E-4FA6-D146-AFFD-7221328145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alphaModFix amt="70000"/>
              </a:blip>
              <a:stretch>
                <a:fillRect/>
              </a:stretch>
            </p:blipFill>
            <p:spPr>
              <a:xfrm>
                <a:off x="-386991" y="4793952"/>
                <a:ext cx="2395184" cy="2395184"/>
              </a:xfrm>
              <a:prstGeom prst="rect">
                <a:avLst/>
              </a:prstGeom>
            </p:spPr>
          </p:pic>
          <p:pic>
            <p:nvPicPr>
              <p:cNvPr id="14" name="Picture 13" descr="Icon&#10;&#10;Description automatically generated with medium confidence">
                <a:extLst>
                  <a:ext uri="{FF2B5EF4-FFF2-40B4-BE49-F238E27FC236}">
                    <a16:creationId xmlns:a16="http://schemas.microsoft.com/office/drawing/2014/main" id="{20B1DF28-F6EB-6E40-BD7D-12912A75DE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alphaModFix amt="45000"/>
              </a:blip>
              <a:stretch>
                <a:fillRect/>
              </a:stretch>
            </p:blipFill>
            <p:spPr>
              <a:xfrm rot="10800000">
                <a:off x="1257711" y="3681556"/>
                <a:ext cx="1819967" cy="1819967"/>
              </a:xfrm>
              <a:prstGeom prst="rect">
                <a:avLst/>
              </a:prstGeom>
            </p:spPr>
          </p:pic>
          <p:pic>
            <p:nvPicPr>
              <p:cNvPr id="15" name="Picture 14" descr="Icon&#10;&#10;Description automatically generated with medium confidence">
                <a:extLst>
                  <a:ext uri="{FF2B5EF4-FFF2-40B4-BE49-F238E27FC236}">
                    <a16:creationId xmlns:a16="http://schemas.microsoft.com/office/drawing/2014/main" id="{91697B4D-AE99-EF49-B9DA-FDD1161350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alphaModFix amt="35000"/>
              </a:blip>
              <a:stretch>
                <a:fillRect/>
              </a:stretch>
            </p:blipFill>
            <p:spPr>
              <a:xfrm>
                <a:off x="413150" y="3244676"/>
                <a:ext cx="1390693" cy="1390693"/>
              </a:xfrm>
              <a:prstGeom prst="rect">
                <a:avLst/>
              </a:prstGeom>
            </p:spPr>
          </p:pic>
        </p:grpSp>
        <p:pic>
          <p:nvPicPr>
            <p:cNvPr id="20" name="Picture 19" descr="Icon&#10;&#10;Description automatically generated with medium confidence">
              <a:extLst>
                <a:ext uri="{FF2B5EF4-FFF2-40B4-BE49-F238E27FC236}">
                  <a16:creationId xmlns:a16="http://schemas.microsoft.com/office/drawing/2014/main" id="{A1AFCF61-4FBF-8041-BD42-A598C2B52C0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35000"/>
            </a:blip>
            <a:stretch>
              <a:fillRect/>
            </a:stretch>
          </p:blipFill>
          <p:spPr>
            <a:xfrm rot="2497160">
              <a:off x="8283749" y="4345468"/>
              <a:ext cx="910173" cy="910173"/>
            </a:xfrm>
            <a:prstGeom prst="rect">
              <a:avLst/>
            </a:prstGeom>
          </p:spPr>
        </p:pic>
        <p:pic>
          <p:nvPicPr>
            <p:cNvPr id="21" name="Picture 20" descr="Icon&#10;&#10;Description automatically generated with medium confidence">
              <a:extLst>
                <a:ext uri="{FF2B5EF4-FFF2-40B4-BE49-F238E27FC236}">
                  <a16:creationId xmlns:a16="http://schemas.microsoft.com/office/drawing/2014/main" id="{C2BD22C3-4F35-2148-9479-7F98B6B5CC1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20000"/>
            </a:blip>
            <a:stretch>
              <a:fillRect/>
            </a:stretch>
          </p:blipFill>
          <p:spPr>
            <a:xfrm>
              <a:off x="7485868" y="4189636"/>
              <a:ext cx="910173" cy="910173"/>
            </a:xfrm>
            <a:prstGeom prst="rect">
              <a:avLst/>
            </a:prstGeom>
          </p:spPr>
        </p:pic>
        <p:pic>
          <p:nvPicPr>
            <p:cNvPr id="22" name="Picture 21" descr="Icon&#10;&#10;Description automatically generated with medium confidence">
              <a:extLst>
                <a:ext uri="{FF2B5EF4-FFF2-40B4-BE49-F238E27FC236}">
                  <a16:creationId xmlns:a16="http://schemas.microsoft.com/office/drawing/2014/main" id="{D539873C-C348-2B44-9C1D-5A44ACB87D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10000"/>
            </a:blip>
            <a:stretch>
              <a:fillRect/>
            </a:stretch>
          </p:blipFill>
          <p:spPr>
            <a:xfrm rot="4954437">
              <a:off x="6963180" y="3748015"/>
              <a:ext cx="743529" cy="743529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9AC31F4-2D71-BE40-A808-A5A02C18B486}"/>
              </a:ext>
            </a:extLst>
          </p:cNvPr>
          <p:cNvGrpSpPr/>
          <p:nvPr/>
        </p:nvGrpSpPr>
        <p:grpSpPr>
          <a:xfrm>
            <a:off x="5658021" y="-175136"/>
            <a:ext cx="12455355" cy="7208272"/>
            <a:chOff x="4198492" y="-98218"/>
            <a:chExt cx="12455355" cy="7208272"/>
          </a:xfrm>
        </p:grpSpPr>
        <p:pic>
          <p:nvPicPr>
            <p:cNvPr id="7170" name="Picture 2">
              <a:extLst>
                <a:ext uri="{FF2B5EF4-FFF2-40B4-BE49-F238E27FC236}">
                  <a16:creationId xmlns:a16="http://schemas.microsoft.com/office/drawing/2014/main" id="{7DCC9767-B1F4-C24C-992C-48659CB989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976446" y="-98218"/>
              <a:ext cx="11677401" cy="72082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18B811E-DAAD-FB4F-9C73-BA5763EA7515}"/>
                </a:ext>
              </a:extLst>
            </p:cNvPr>
            <p:cNvSpPr/>
            <p:nvPr/>
          </p:nvSpPr>
          <p:spPr>
            <a:xfrm>
              <a:off x="4198492" y="-98218"/>
              <a:ext cx="8726200" cy="7208272"/>
            </a:xfrm>
            <a:prstGeom prst="rect">
              <a:avLst/>
            </a:prstGeom>
            <a:gradFill>
              <a:gsLst>
                <a:gs pos="30000">
                  <a:srgbClr val="E8E6E6"/>
                </a:gs>
                <a:gs pos="100000">
                  <a:srgbClr val="E8E6E6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 dirty="0"/>
            </a:p>
          </p:txBody>
        </p:sp>
      </p:grpSp>
      <p:sp>
        <p:nvSpPr>
          <p:cNvPr id="11" name="Google Shape;130;p12">
            <a:extLst>
              <a:ext uri="{FF2B5EF4-FFF2-40B4-BE49-F238E27FC236}">
                <a16:creationId xmlns:a16="http://schemas.microsoft.com/office/drawing/2014/main" id="{19CBC1F1-A147-CB42-9CF3-697100A7CEBD}"/>
              </a:ext>
            </a:extLst>
          </p:cNvPr>
          <p:cNvSpPr txBox="1"/>
          <p:nvPr/>
        </p:nvSpPr>
        <p:spPr>
          <a:xfrm>
            <a:off x="0" y="188912"/>
            <a:ext cx="144600" cy="463500"/>
          </a:xfrm>
          <a:prstGeom prst="rect">
            <a:avLst/>
          </a:prstGeom>
          <a:solidFill>
            <a:srgbClr val="1C488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文本框 10">
            <a:extLst>
              <a:ext uri="{FF2B5EF4-FFF2-40B4-BE49-F238E27FC236}">
                <a16:creationId xmlns:a16="http://schemas.microsoft.com/office/drawing/2014/main" id="{69A0AA66-BAD9-BC4B-9EB6-29F22391A8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4624" y="220663"/>
            <a:ext cx="992187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400" b="1" dirty="0">
                <a:solidFill>
                  <a:srgbClr val="27478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Stochastic Approximation --- Update S </a:t>
            </a:r>
          </a:p>
        </p:txBody>
      </p:sp>
      <p:pic>
        <p:nvPicPr>
          <p:cNvPr id="3" name="Picture 2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F59B02E6-6195-034F-B7A9-B830AB798DC8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3F3F3"/>
              </a:clrFrom>
              <a:clrTo>
                <a:srgbClr val="F3F3F3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0850" y="837041"/>
            <a:ext cx="2704183" cy="1227008"/>
          </a:xfrm>
          <a:prstGeom prst="rect">
            <a:avLst/>
          </a:prstGeom>
        </p:spPr>
      </p:pic>
      <p:pic>
        <p:nvPicPr>
          <p:cNvPr id="5" name="Picture 4" descr="Text, application&#10;&#10;Description automatically generated">
            <a:extLst>
              <a:ext uri="{FF2B5EF4-FFF2-40B4-BE49-F238E27FC236}">
                <a16:creationId xmlns:a16="http://schemas.microsoft.com/office/drawing/2014/main" id="{83EE7A24-D78D-154E-818C-CAF09B333139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3F3F3"/>
              </a:clrFrom>
              <a:clrTo>
                <a:srgbClr val="F3F3F3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474186" y="830391"/>
            <a:ext cx="5742395" cy="5877284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82B29B4A-25BC-B24C-9246-3DB18C10E077}"/>
              </a:ext>
            </a:extLst>
          </p:cNvPr>
          <p:cNvGrpSpPr/>
          <p:nvPr/>
        </p:nvGrpSpPr>
        <p:grpSpPr>
          <a:xfrm>
            <a:off x="-386991" y="3244676"/>
            <a:ext cx="3464669" cy="3944460"/>
            <a:chOff x="-386991" y="3244676"/>
            <a:chExt cx="3464669" cy="3944460"/>
          </a:xfrm>
        </p:grpSpPr>
        <p:pic>
          <p:nvPicPr>
            <p:cNvPr id="6" name="Picture 5" descr="Icon&#10;&#10;Description automatically generated with medium confidence">
              <a:extLst>
                <a:ext uri="{FF2B5EF4-FFF2-40B4-BE49-F238E27FC236}">
                  <a16:creationId xmlns:a16="http://schemas.microsoft.com/office/drawing/2014/main" id="{9D2831B6-5F7E-144E-8AD4-684DC7F5D73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 amt="70000"/>
            </a:blip>
            <a:stretch>
              <a:fillRect/>
            </a:stretch>
          </p:blipFill>
          <p:spPr>
            <a:xfrm>
              <a:off x="-386991" y="4793952"/>
              <a:ext cx="2395184" cy="2395184"/>
            </a:xfrm>
            <a:prstGeom prst="rect">
              <a:avLst/>
            </a:prstGeom>
          </p:spPr>
        </p:pic>
        <p:pic>
          <p:nvPicPr>
            <p:cNvPr id="18" name="Picture 17" descr="Icon&#10;&#10;Description automatically generated with medium confidence">
              <a:extLst>
                <a:ext uri="{FF2B5EF4-FFF2-40B4-BE49-F238E27FC236}">
                  <a16:creationId xmlns:a16="http://schemas.microsoft.com/office/drawing/2014/main" id="{EDCF240C-C0B4-AC4F-A9EC-F25667F5FA1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 amt="50000"/>
            </a:blip>
            <a:stretch>
              <a:fillRect/>
            </a:stretch>
          </p:blipFill>
          <p:spPr>
            <a:xfrm rot="10800000">
              <a:off x="1257711" y="3681556"/>
              <a:ext cx="1819967" cy="1819967"/>
            </a:xfrm>
            <a:prstGeom prst="rect">
              <a:avLst/>
            </a:prstGeom>
          </p:spPr>
        </p:pic>
        <p:pic>
          <p:nvPicPr>
            <p:cNvPr id="19" name="Picture 18" descr="Icon&#10;&#10;Description automatically generated with medium confidence">
              <a:extLst>
                <a:ext uri="{FF2B5EF4-FFF2-40B4-BE49-F238E27FC236}">
                  <a16:creationId xmlns:a16="http://schemas.microsoft.com/office/drawing/2014/main" id="{9C10CFA9-E523-7845-8010-9D7D32B7607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 amt="35000"/>
            </a:blip>
            <a:stretch>
              <a:fillRect/>
            </a:stretch>
          </p:blipFill>
          <p:spPr>
            <a:xfrm>
              <a:off x="413150" y="3244676"/>
              <a:ext cx="1390693" cy="1390693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F2950DB7-74BB-7C40-8E11-492FBD5340D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42994"/>
          <a:stretch/>
        </p:blipFill>
        <p:spPr>
          <a:xfrm>
            <a:off x="272592" y="1092281"/>
            <a:ext cx="10383440" cy="1053506"/>
          </a:xfrm>
          <a:prstGeom prst="rect">
            <a:avLst/>
          </a:prstGeom>
        </p:spPr>
      </p:pic>
      <p:sp>
        <p:nvSpPr>
          <p:cNvPr id="332" name="Google Shape;332;p25"/>
          <p:cNvSpPr txBox="1"/>
          <p:nvPr/>
        </p:nvSpPr>
        <p:spPr>
          <a:xfrm>
            <a:off x="-174812" y="2827777"/>
            <a:ext cx="12797508" cy="4135557"/>
          </a:xfrm>
          <a:prstGeom prst="rect">
            <a:avLst/>
          </a:prstGeom>
          <a:solidFill>
            <a:srgbClr val="1C488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30;p12">
            <a:extLst>
              <a:ext uri="{FF2B5EF4-FFF2-40B4-BE49-F238E27FC236}">
                <a16:creationId xmlns:a16="http://schemas.microsoft.com/office/drawing/2014/main" id="{6F06CEED-473D-754E-968C-435A4C370CF0}"/>
              </a:ext>
            </a:extLst>
          </p:cNvPr>
          <p:cNvSpPr txBox="1"/>
          <p:nvPr/>
        </p:nvSpPr>
        <p:spPr>
          <a:xfrm>
            <a:off x="0" y="188912"/>
            <a:ext cx="144600" cy="463500"/>
          </a:xfrm>
          <a:prstGeom prst="rect">
            <a:avLst/>
          </a:prstGeom>
          <a:solidFill>
            <a:srgbClr val="1C488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文本框 10">
            <a:extLst>
              <a:ext uri="{FF2B5EF4-FFF2-40B4-BE49-F238E27FC236}">
                <a16:creationId xmlns:a16="http://schemas.microsoft.com/office/drawing/2014/main" id="{1E29DEFE-422D-8E41-BA53-BAD7C4DB6F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4624" y="220663"/>
            <a:ext cx="992187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400" b="1" dirty="0">
                <a:solidFill>
                  <a:srgbClr val="27478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Stochastic Approximation --- Result </a:t>
            </a:r>
          </a:p>
        </p:txBody>
      </p:sp>
      <p:sp>
        <p:nvSpPr>
          <p:cNvPr id="18" name="Google Shape;220;p16">
            <a:extLst>
              <a:ext uri="{FF2B5EF4-FFF2-40B4-BE49-F238E27FC236}">
                <a16:creationId xmlns:a16="http://schemas.microsoft.com/office/drawing/2014/main" id="{5F8F0E25-8DF7-AB48-8DF3-774E706EF135}"/>
              </a:ext>
            </a:extLst>
          </p:cNvPr>
          <p:cNvSpPr/>
          <p:nvPr/>
        </p:nvSpPr>
        <p:spPr>
          <a:xfrm>
            <a:off x="272592" y="1143211"/>
            <a:ext cx="10014407" cy="810077"/>
          </a:xfrm>
          <a:prstGeom prst="rect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75360473-7778-7F49-A652-C4BC662E35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127" y="3338356"/>
            <a:ext cx="11025504" cy="3377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03C117AA-970B-C045-BCA6-E0AC65D9629E}"/>
              </a:ext>
            </a:extLst>
          </p:cNvPr>
          <p:cNvSpPr/>
          <p:nvPr/>
        </p:nvSpPr>
        <p:spPr>
          <a:xfrm>
            <a:off x="10204938" y="5527429"/>
            <a:ext cx="82061" cy="82061"/>
          </a:xfrm>
          <a:prstGeom prst="ellipse">
            <a:avLst/>
          </a:prstGeom>
          <a:solidFill>
            <a:srgbClr val="EFB335"/>
          </a:solidFill>
          <a:ln>
            <a:solidFill>
              <a:srgbClr val="EFB3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pic>
        <p:nvPicPr>
          <p:cNvPr id="23" name="Picture 22" descr="Text&#10;&#10;Description automatically generated">
            <a:extLst>
              <a:ext uri="{FF2B5EF4-FFF2-40B4-BE49-F238E27FC236}">
                <a16:creationId xmlns:a16="http://schemas.microsoft.com/office/drawing/2014/main" id="{E8E14041-E680-7547-950E-9F7B94A220F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60736" r="41844"/>
          <a:stretch/>
        </p:blipFill>
        <p:spPr>
          <a:xfrm>
            <a:off x="225423" y="1833905"/>
            <a:ext cx="5785909" cy="695261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9EDF04AA-98BF-EE44-A14A-6FD4332551D6}"/>
              </a:ext>
            </a:extLst>
          </p:cNvPr>
          <p:cNvGrpSpPr/>
          <p:nvPr/>
        </p:nvGrpSpPr>
        <p:grpSpPr>
          <a:xfrm>
            <a:off x="9472393" y="-375845"/>
            <a:ext cx="5173122" cy="997094"/>
            <a:chOff x="9472393" y="-375845"/>
            <a:chExt cx="5173122" cy="997094"/>
          </a:xfrm>
        </p:grpSpPr>
        <p:sp>
          <p:nvSpPr>
            <p:cNvPr id="25" name="Parallelogram 24">
              <a:extLst>
                <a:ext uri="{FF2B5EF4-FFF2-40B4-BE49-F238E27FC236}">
                  <a16:creationId xmlns:a16="http://schemas.microsoft.com/office/drawing/2014/main" id="{366EDD2F-309D-7F4B-948C-9E0780D6CF50}"/>
                </a:ext>
              </a:extLst>
            </p:cNvPr>
            <p:cNvSpPr/>
            <p:nvPr/>
          </p:nvSpPr>
          <p:spPr>
            <a:xfrm rot="20374282">
              <a:off x="9472393" y="-375845"/>
              <a:ext cx="4564056" cy="751690"/>
            </a:xfrm>
            <a:prstGeom prst="parallelogram">
              <a:avLst/>
            </a:prstGeom>
            <a:solidFill>
              <a:srgbClr val="1B4885">
                <a:alpha val="4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26" name="Parallelogram 25">
              <a:extLst>
                <a:ext uri="{FF2B5EF4-FFF2-40B4-BE49-F238E27FC236}">
                  <a16:creationId xmlns:a16="http://schemas.microsoft.com/office/drawing/2014/main" id="{0259C92A-AC7C-EC4A-8D18-02297CDDB708}"/>
                </a:ext>
              </a:extLst>
            </p:cNvPr>
            <p:cNvSpPr/>
            <p:nvPr/>
          </p:nvSpPr>
          <p:spPr>
            <a:xfrm rot="20374282">
              <a:off x="10081459" y="-130441"/>
              <a:ext cx="4564056" cy="751690"/>
            </a:xfrm>
            <a:prstGeom prst="parallelogram">
              <a:avLst/>
            </a:prstGeom>
            <a:solidFill>
              <a:srgbClr val="EFB335">
                <a:alpha val="4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</p:grpSp>
      <p:sp>
        <p:nvSpPr>
          <p:cNvPr id="2" name="矩形 1"/>
          <p:cNvSpPr/>
          <p:nvPr/>
        </p:nvSpPr>
        <p:spPr>
          <a:xfrm>
            <a:off x="10093795" y="4827037"/>
            <a:ext cx="1751836" cy="391885"/>
          </a:xfrm>
          <a:prstGeom prst="rect">
            <a:avLst/>
          </a:pr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30;p12">
            <a:extLst>
              <a:ext uri="{FF2B5EF4-FFF2-40B4-BE49-F238E27FC236}">
                <a16:creationId xmlns:a16="http://schemas.microsoft.com/office/drawing/2014/main" id="{6F06CEED-473D-754E-968C-435A4C370CF0}"/>
              </a:ext>
            </a:extLst>
          </p:cNvPr>
          <p:cNvSpPr txBox="1"/>
          <p:nvPr/>
        </p:nvSpPr>
        <p:spPr>
          <a:xfrm>
            <a:off x="0" y="188912"/>
            <a:ext cx="144600" cy="463500"/>
          </a:xfrm>
          <a:prstGeom prst="rect">
            <a:avLst/>
          </a:prstGeom>
          <a:solidFill>
            <a:srgbClr val="1C488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文本框 10">
            <a:extLst>
              <a:ext uri="{FF2B5EF4-FFF2-40B4-BE49-F238E27FC236}">
                <a16:creationId xmlns:a16="http://schemas.microsoft.com/office/drawing/2014/main" id="{1E29DEFE-422D-8E41-BA53-BAD7C4DB6F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4624" y="220663"/>
            <a:ext cx="992187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400" b="1" dirty="0">
                <a:solidFill>
                  <a:srgbClr val="27478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Stochastic Approximation --- Result </a:t>
            </a:r>
          </a:p>
        </p:txBody>
      </p:sp>
      <p:sp>
        <p:nvSpPr>
          <p:cNvPr id="17" name="Google Shape;347;p25"/>
          <p:cNvSpPr txBox="1"/>
          <p:nvPr/>
        </p:nvSpPr>
        <p:spPr>
          <a:xfrm>
            <a:off x="1033154" y="732696"/>
            <a:ext cx="7341900" cy="2031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27478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/>
                <a:sym typeface="Times New Roman"/>
              </a:rPr>
              <a:t>Min: 27.0524</a:t>
            </a:r>
            <a:endParaRPr sz="1600" b="1" dirty="0">
              <a:solidFill>
                <a:srgbClr val="27478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27478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/>
                <a:sym typeface="Times New Roman"/>
              </a:rPr>
              <a:t>Max: 973.4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27478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/>
                <a:sym typeface="Times New Roman"/>
              </a:rPr>
              <a:t>Median: 142.8638</a:t>
            </a:r>
            <a:endParaRPr sz="1600" b="1" dirty="0">
              <a:solidFill>
                <a:srgbClr val="27478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FF9D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/>
                <a:sym typeface="Times New Roman"/>
              </a:rPr>
              <a:t>Mean: 193.04</a:t>
            </a:r>
            <a:endParaRPr sz="1600" b="1" dirty="0">
              <a:solidFill>
                <a:srgbClr val="FF9D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27478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/>
                <a:sym typeface="Times New Roman"/>
              </a:rPr>
              <a:t>95% Confidence Interval: [183.7315 203.0226]</a:t>
            </a:r>
            <a:endParaRPr sz="1600" b="1" dirty="0">
              <a:solidFill>
                <a:srgbClr val="27478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/>
              <a:sym typeface="Times New Roman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4600" y="2712761"/>
            <a:ext cx="11577833" cy="3992308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D358A6C3-E645-9C44-B94B-177CE35D3145}"/>
              </a:ext>
            </a:extLst>
          </p:cNvPr>
          <p:cNvGrpSpPr/>
          <p:nvPr/>
        </p:nvGrpSpPr>
        <p:grpSpPr>
          <a:xfrm>
            <a:off x="9472393" y="-375845"/>
            <a:ext cx="5173122" cy="997094"/>
            <a:chOff x="9472393" y="-375845"/>
            <a:chExt cx="5173122" cy="997094"/>
          </a:xfrm>
        </p:grpSpPr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FC351F68-31FD-A445-8C14-201E196DFE81}"/>
                </a:ext>
              </a:extLst>
            </p:cNvPr>
            <p:cNvSpPr/>
            <p:nvPr/>
          </p:nvSpPr>
          <p:spPr>
            <a:xfrm rot="20374282">
              <a:off x="9472393" y="-375845"/>
              <a:ext cx="4564056" cy="751690"/>
            </a:xfrm>
            <a:prstGeom prst="parallelogram">
              <a:avLst/>
            </a:prstGeom>
            <a:solidFill>
              <a:srgbClr val="1B4885">
                <a:alpha val="4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14" name="Parallelogram 13">
              <a:extLst>
                <a:ext uri="{FF2B5EF4-FFF2-40B4-BE49-F238E27FC236}">
                  <a16:creationId xmlns:a16="http://schemas.microsoft.com/office/drawing/2014/main" id="{E6D97825-3BE0-394E-BA8C-C4F04F427123}"/>
                </a:ext>
              </a:extLst>
            </p:cNvPr>
            <p:cNvSpPr/>
            <p:nvPr/>
          </p:nvSpPr>
          <p:spPr>
            <a:xfrm rot="20374282">
              <a:off x="10081459" y="-130441"/>
              <a:ext cx="4564056" cy="751690"/>
            </a:xfrm>
            <a:prstGeom prst="parallelogram">
              <a:avLst/>
            </a:prstGeom>
            <a:solidFill>
              <a:srgbClr val="EFB335">
                <a:alpha val="4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</p:grpSp>
      <p:sp>
        <p:nvSpPr>
          <p:cNvPr id="15" name="Parallelogram 14">
            <a:extLst>
              <a:ext uri="{FF2B5EF4-FFF2-40B4-BE49-F238E27FC236}">
                <a16:creationId xmlns:a16="http://schemas.microsoft.com/office/drawing/2014/main" id="{26C1B5C3-2C90-7448-9874-065C6CCE043C}"/>
              </a:ext>
            </a:extLst>
          </p:cNvPr>
          <p:cNvSpPr/>
          <p:nvPr/>
        </p:nvSpPr>
        <p:spPr>
          <a:xfrm rot="20374282">
            <a:off x="-3657125" y="6811733"/>
            <a:ext cx="4564056" cy="751690"/>
          </a:xfrm>
          <a:prstGeom prst="parallelogram">
            <a:avLst/>
          </a:prstGeom>
          <a:solidFill>
            <a:srgbClr val="EFB335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28931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>
            <a:extLst>
              <a:ext uri="{FF2B5EF4-FFF2-40B4-BE49-F238E27FC236}">
                <a16:creationId xmlns:a16="http://schemas.microsoft.com/office/drawing/2014/main" id="{D98D97F5-C624-4847-A198-A2145478A3BE}"/>
              </a:ext>
            </a:extLst>
          </p:cNvPr>
          <p:cNvGrpSpPr/>
          <p:nvPr/>
        </p:nvGrpSpPr>
        <p:grpSpPr>
          <a:xfrm>
            <a:off x="2727823" y="858416"/>
            <a:ext cx="10167081" cy="6070650"/>
            <a:chOff x="1223939" y="-39537"/>
            <a:chExt cx="11670966" cy="6968603"/>
          </a:xfrm>
        </p:grpSpPr>
        <p:pic>
          <p:nvPicPr>
            <p:cNvPr id="43" name="Picture 42" descr="Diagram&#10;&#10;Description automatically generated">
              <a:extLst>
                <a:ext uri="{FF2B5EF4-FFF2-40B4-BE49-F238E27FC236}">
                  <a16:creationId xmlns:a16="http://schemas.microsoft.com/office/drawing/2014/main" id="{DA614515-66AF-504B-8482-1847D10662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10137" y="1922126"/>
              <a:ext cx="10716678" cy="5006940"/>
            </a:xfrm>
            <a:prstGeom prst="rect">
              <a:avLst/>
            </a:prstGeom>
          </p:spPr>
        </p:pic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38F9414C-5955-D347-AA30-9533A6706D33}"/>
                </a:ext>
              </a:extLst>
            </p:cNvPr>
            <p:cNvSpPr/>
            <p:nvPr/>
          </p:nvSpPr>
          <p:spPr>
            <a:xfrm>
              <a:off x="1223939" y="-39537"/>
              <a:ext cx="6067238" cy="6929065"/>
            </a:xfrm>
            <a:prstGeom prst="rect">
              <a:avLst/>
            </a:prstGeom>
            <a:gradFill>
              <a:gsLst>
                <a:gs pos="30000">
                  <a:srgbClr val="E8E6E6"/>
                </a:gs>
                <a:gs pos="100000">
                  <a:srgbClr val="E8E6E6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 dirty="0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9606137B-5ABB-3442-90D1-66D7B1D47CEE}"/>
                </a:ext>
              </a:extLst>
            </p:cNvPr>
            <p:cNvSpPr/>
            <p:nvPr/>
          </p:nvSpPr>
          <p:spPr>
            <a:xfrm rot="5400000">
              <a:off x="5797177" y="-1698857"/>
              <a:ext cx="3781495" cy="10413960"/>
            </a:xfrm>
            <a:prstGeom prst="rect">
              <a:avLst/>
            </a:prstGeom>
            <a:gradFill>
              <a:gsLst>
                <a:gs pos="9000">
                  <a:srgbClr val="E8E6E6"/>
                </a:gs>
                <a:gs pos="100000">
                  <a:srgbClr val="E8E6E6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 dirty="0"/>
            </a:p>
          </p:txBody>
        </p:sp>
      </p:grpSp>
      <p:pic>
        <p:nvPicPr>
          <p:cNvPr id="39" name="Picture 38" descr="Icon&#10;&#10;Description automatically generated">
            <a:extLst>
              <a:ext uri="{FF2B5EF4-FFF2-40B4-BE49-F238E27FC236}">
                <a16:creationId xmlns:a16="http://schemas.microsoft.com/office/drawing/2014/main" id="{DC58AED5-16D1-DD48-B4F2-CB2B9F0AEC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1264232" y="3571457"/>
            <a:ext cx="486482" cy="486482"/>
          </a:xfrm>
          <a:prstGeom prst="rect">
            <a:avLst/>
          </a:prstGeom>
        </p:spPr>
      </p:pic>
      <p:pic>
        <p:nvPicPr>
          <p:cNvPr id="34" name="Picture 33" descr="Icon&#10;&#10;Description automatically generated">
            <a:extLst>
              <a:ext uri="{FF2B5EF4-FFF2-40B4-BE49-F238E27FC236}">
                <a16:creationId xmlns:a16="http://schemas.microsoft.com/office/drawing/2014/main" id="{6621F052-30D6-8B4D-8604-0300DBAB3A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1264929" y="4272669"/>
            <a:ext cx="486482" cy="486482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6BBE0204-710E-AD49-8509-A68FCE85E8F7}"/>
              </a:ext>
            </a:extLst>
          </p:cNvPr>
          <p:cNvGrpSpPr/>
          <p:nvPr/>
        </p:nvGrpSpPr>
        <p:grpSpPr>
          <a:xfrm>
            <a:off x="-728843" y="-565600"/>
            <a:ext cx="4564056" cy="1881523"/>
            <a:chOff x="-728843" y="-565600"/>
            <a:chExt cx="4564056" cy="1881523"/>
          </a:xfrm>
        </p:grpSpPr>
        <p:sp>
          <p:nvSpPr>
            <p:cNvPr id="21" name="Parallelogram 20">
              <a:extLst>
                <a:ext uri="{FF2B5EF4-FFF2-40B4-BE49-F238E27FC236}">
                  <a16:creationId xmlns:a16="http://schemas.microsoft.com/office/drawing/2014/main" id="{C856A7A7-4D46-BA4E-811A-9B5CCD202CCC}"/>
                </a:ext>
              </a:extLst>
            </p:cNvPr>
            <p:cNvSpPr/>
            <p:nvPr/>
          </p:nvSpPr>
          <p:spPr>
            <a:xfrm rot="20374282">
              <a:off x="-728843" y="-565600"/>
              <a:ext cx="4564056" cy="1260379"/>
            </a:xfrm>
            <a:prstGeom prst="parallelogram">
              <a:avLst/>
            </a:prstGeom>
            <a:solidFill>
              <a:srgbClr val="1B4885">
                <a:alpha val="4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22" name="Parallelogram 21">
              <a:extLst>
                <a:ext uri="{FF2B5EF4-FFF2-40B4-BE49-F238E27FC236}">
                  <a16:creationId xmlns:a16="http://schemas.microsoft.com/office/drawing/2014/main" id="{9B278D5D-721D-3746-A551-1F2166FCA384}"/>
                </a:ext>
              </a:extLst>
            </p:cNvPr>
            <p:cNvSpPr/>
            <p:nvPr/>
          </p:nvSpPr>
          <p:spPr>
            <a:xfrm rot="20374282">
              <a:off x="376863" y="424772"/>
              <a:ext cx="2174660" cy="891151"/>
            </a:xfrm>
            <a:prstGeom prst="parallelogram">
              <a:avLst/>
            </a:prstGeom>
            <a:solidFill>
              <a:schemeClr val="accent1">
                <a:lumMod val="60000"/>
                <a:lumOff val="40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36E816A0-DC45-F945-AB8B-B7B093879139}"/>
              </a:ext>
            </a:extLst>
          </p:cNvPr>
          <p:cNvGrpSpPr/>
          <p:nvPr/>
        </p:nvGrpSpPr>
        <p:grpSpPr>
          <a:xfrm>
            <a:off x="9472393" y="-375845"/>
            <a:ext cx="5173122" cy="997094"/>
            <a:chOff x="9472393" y="-375845"/>
            <a:chExt cx="5173122" cy="997094"/>
          </a:xfrm>
        </p:grpSpPr>
        <p:sp>
          <p:nvSpPr>
            <p:cNvPr id="23" name="Parallelogram 22">
              <a:extLst>
                <a:ext uri="{FF2B5EF4-FFF2-40B4-BE49-F238E27FC236}">
                  <a16:creationId xmlns:a16="http://schemas.microsoft.com/office/drawing/2014/main" id="{F80DF881-0A1E-9448-A012-69C2B6CCE964}"/>
                </a:ext>
              </a:extLst>
            </p:cNvPr>
            <p:cNvSpPr/>
            <p:nvPr/>
          </p:nvSpPr>
          <p:spPr>
            <a:xfrm rot="20374282">
              <a:off x="9472393" y="-375845"/>
              <a:ext cx="4564056" cy="751690"/>
            </a:xfrm>
            <a:prstGeom prst="parallelogram">
              <a:avLst/>
            </a:prstGeom>
            <a:solidFill>
              <a:srgbClr val="1B4885">
                <a:alpha val="4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24" name="Parallelogram 23">
              <a:extLst>
                <a:ext uri="{FF2B5EF4-FFF2-40B4-BE49-F238E27FC236}">
                  <a16:creationId xmlns:a16="http://schemas.microsoft.com/office/drawing/2014/main" id="{95B92025-2812-124A-B86D-DE26CC1F2AD3}"/>
                </a:ext>
              </a:extLst>
            </p:cNvPr>
            <p:cNvSpPr/>
            <p:nvPr/>
          </p:nvSpPr>
          <p:spPr>
            <a:xfrm rot="20374282">
              <a:off x="10081459" y="-130441"/>
              <a:ext cx="4564056" cy="751690"/>
            </a:xfrm>
            <a:prstGeom prst="parallelogram">
              <a:avLst/>
            </a:prstGeom>
            <a:solidFill>
              <a:srgbClr val="EFB335">
                <a:alpha val="4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</p:grpSp>
      <p:sp>
        <p:nvSpPr>
          <p:cNvPr id="25" name="Parallelogram 24">
            <a:extLst>
              <a:ext uri="{FF2B5EF4-FFF2-40B4-BE49-F238E27FC236}">
                <a16:creationId xmlns:a16="http://schemas.microsoft.com/office/drawing/2014/main" id="{4271D848-9A94-2D49-8DB1-CADEDBCDC5BC}"/>
              </a:ext>
            </a:extLst>
          </p:cNvPr>
          <p:cNvSpPr/>
          <p:nvPr/>
        </p:nvSpPr>
        <p:spPr>
          <a:xfrm rot="20374282">
            <a:off x="-3030594" y="6553220"/>
            <a:ext cx="4564056" cy="751690"/>
          </a:xfrm>
          <a:prstGeom prst="parallelogram">
            <a:avLst/>
          </a:prstGeom>
          <a:solidFill>
            <a:srgbClr val="EFB335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055230E-A954-D640-9BA0-57332633E99F}"/>
              </a:ext>
            </a:extLst>
          </p:cNvPr>
          <p:cNvGrpSpPr/>
          <p:nvPr/>
        </p:nvGrpSpPr>
        <p:grpSpPr>
          <a:xfrm>
            <a:off x="341290" y="2188842"/>
            <a:ext cx="4836764" cy="2469083"/>
            <a:chOff x="341290" y="2188842"/>
            <a:chExt cx="4836764" cy="2469083"/>
          </a:xfrm>
        </p:grpSpPr>
        <p:cxnSp>
          <p:nvCxnSpPr>
            <p:cNvPr id="27" name="Elbow Connector 26">
              <a:extLst>
                <a:ext uri="{FF2B5EF4-FFF2-40B4-BE49-F238E27FC236}">
                  <a16:creationId xmlns:a16="http://schemas.microsoft.com/office/drawing/2014/main" id="{709E2D8B-0E2F-2344-9356-F2C0D7AC8D24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183821" y="3445574"/>
              <a:ext cx="1951860" cy="208961"/>
            </a:xfrm>
            <a:prstGeom prst="bentConnector2">
              <a:avLst/>
            </a:prstGeom>
            <a:ln w="28575">
              <a:solidFill>
                <a:srgbClr val="1B488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Elbow Connector 27">
              <a:extLst>
                <a:ext uri="{FF2B5EF4-FFF2-40B4-BE49-F238E27FC236}">
                  <a16:creationId xmlns:a16="http://schemas.microsoft.com/office/drawing/2014/main" id="{A426F12F-0091-1044-8F54-C3294F7CC799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561733" y="3112457"/>
              <a:ext cx="1196732" cy="209659"/>
            </a:xfrm>
            <a:prstGeom prst="bentConnector2">
              <a:avLst/>
            </a:prstGeom>
            <a:ln w="28575">
              <a:solidFill>
                <a:srgbClr val="1B488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Elbow Connector 29">
              <a:extLst>
                <a:ext uri="{FF2B5EF4-FFF2-40B4-BE49-F238E27FC236}">
                  <a16:creationId xmlns:a16="http://schemas.microsoft.com/office/drawing/2014/main" id="{DAB9B21C-908E-5448-B36F-E6600CEE9205}"/>
                </a:ext>
              </a:extLst>
            </p:cNvPr>
            <p:cNvCxnSpPr>
              <a:cxnSpLocks/>
              <a:endCxn id="48" idx="3"/>
            </p:cNvCxnSpPr>
            <p:nvPr/>
          </p:nvCxnSpPr>
          <p:spPr>
            <a:xfrm rot="16200000" flipH="1">
              <a:off x="875179" y="2784308"/>
              <a:ext cx="569841" cy="209659"/>
            </a:xfrm>
            <a:prstGeom prst="bentConnector2">
              <a:avLst/>
            </a:prstGeom>
            <a:ln w="28575">
              <a:solidFill>
                <a:srgbClr val="1B488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6EA66FC5-D288-7043-A249-1DCCD97E2C29}"/>
                </a:ext>
              </a:extLst>
            </p:cNvPr>
            <p:cNvGrpSpPr/>
            <p:nvPr/>
          </p:nvGrpSpPr>
          <p:grpSpPr>
            <a:xfrm>
              <a:off x="1264929" y="2930818"/>
              <a:ext cx="2225168" cy="486482"/>
              <a:chOff x="1264929" y="2930818"/>
              <a:chExt cx="2225168" cy="486482"/>
            </a:xfrm>
          </p:grpSpPr>
          <p:pic>
            <p:nvPicPr>
              <p:cNvPr id="48" name="Picture 47" descr="Icon&#10;&#10;Description automatically generated">
                <a:extLst>
                  <a:ext uri="{FF2B5EF4-FFF2-40B4-BE49-F238E27FC236}">
                    <a16:creationId xmlns:a16="http://schemas.microsoft.com/office/drawing/2014/main" id="{6845F168-21BE-1D46-9C4B-258629B97D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flipH="1">
                <a:off x="1264929" y="2930818"/>
                <a:ext cx="486482" cy="486482"/>
              </a:xfrm>
              <a:prstGeom prst="rect">
                <a:avLst/>
              </a:prstGeom>
            </p:spPr>
          </p:pic>
          <p:sp>
            <p:nvSpPr>
              <p:cNvPr id="49" name="Rounded Rectangle 48">
                <a:extLst>
                  <a:ext uri="{FF2B5EF4-FFF2-40B4-BE49-F238E27FC236}">
                    <a16:creationId xmlns:a16="http://schemas.microsoft.com/office/drawing/2014/main" id="{3F4F5B49-7339-4548-8334-60DEAE9A3DFF}"/>
                  </a:ext>
                </a:extLst>
              </p:cNvPr>
              <p:cNvSpPr/>
              <p:nvPr/>
            </p:nvSpPr>
            <p:spPr>
              <a:xfrm>
                <a:off x="1701283" y="2963756"/>
                <a:ext cx="1788814" cy="342243"/>
              </a:xfrm>
              <a:prstGeom prst="roundRect">
                <a:avLst/>
              </a:prstGeom>
              <a:noFill/>
              <a:ln>
                <a:solidFill>
                  <a:srgbClr val="2747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CN" b="1" dirty="0">
                    <a:solidFill>
                      <a:srgbClr val="1B4885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All-in-One</a:t>
                </a:r>
              </a:p>
            </p:txBody>
          </p:sp>
        </p:grpSp>
        <p:sp>
          <p:nvSpPr>
            <p:cNvPr id="47" name="Rounded Rectangle 46">
              <a:extLst>
                <a:ext uri="{FF2B5EF4-FFF2-40B4-BE49-F238E27FC236}">
                  <a16:creationId xmlns:a16="http://schemas.microsoft.com/office/drawing/2014/main" id="{E9CAFDC6-CBE8-0B40-9941-5328A05EC948}"/>
                </a:ext>
              </a:extLst>
            </p:cNvPr>
            <p:cNvSpPr/>
            <p:nvPr/>
          </p:nvSpPr>
          <p:spPr>
            <a:xfrm>
              <a:off x="1701284" y="3608823"/>
              <a:ext cx="2618670" cy="342243"/>
            </a:xfrm>
            <a:prstGeom prst="roundRect">
              <a:avLst/>
            </a:prstGeom>
            <a:noFill/>
            <a:ln>
              <a:solidFill>
                <a:srgbClr val="1B488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CN" b="1" dirty="0">
                  <a:solidFill>
                    <a:srgbClr val="1B4885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Stochastic Approximation</a:t>
              </a:r>
            </a:p>
          </p:txBody>
        </p:sp>
        <p:sp>
          <p:nvSpPr>
            <p:cNvPr id="45" name="Rounded Rectangle 44">
              <a:extLst>
                <a:ext uri="{FF2B5EF4-FFF2-40B4-BE49-F238E27FC236}">
                  <a16:creationId xmlns:a16="http://schemas.microsoft.com/office/drawing/2014/main" id="{79AB4881-E413-9449-ACD0-7E942F58F523}"/>
                </a:ext>
              </a:extLst>
            </p:cNvPr>
            <p:cNvSpPr/>
            <p:nvPr/>
          </p:nvSpPr>
          <p:spPr>
            <a:xfrm>
              <a:off x="1700586" y="4315682"/>
              <a:ext cx="3477468" cy="342243"/>
            </a:xfrm>
            <a:prstGeom prst="roundRect">
              <a:avLst/>
            </a:prstGeom>
            <a:noFill/>
            <a:ln>
              <a:solidFill>
                <a:srgbClr val="EFB3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CN" b="1" dirty="0">
                  <a:solidFill>
                    <a:srgbClr val="EFB335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Stochastic Decompostion</a:t>
              </a:r>
            </a:p>
          </p:txBody>
        </p:sp>
        <p:grpSp>
          <p:nvGrpSpPr>
            <p:cNvPr id="35" name="Google Shape;68;p7">
              <a:extLst>
                <a:ext uri="{FF2B5EF4-FFF2-40B4-BE49-F238E27FC236}">
                  <a16:creationId xmlns:a16="http://schemas.microsoft.com/office/drawing/2014/main" id="{B13ED6D3-C27A-5D46-8882-A30C7C510217}"/>
                </a:ext>
              </a:extLst>
            </p:cNvPr>
            <p:cNvGrpSpPr/>
            <p:nvPr/>
          </p:nvGrpSpPr>
          <p:grpSpPr>
            <a:xfrm>
              <a:off x="341290" y="2188842"/>
              <a:ext cx="1845225" cy="523180"/>
              <a:chOff x="-149251" y="470782"/>
              <a:chExt cx="1845280" cy="522751"/>
            </a:xfrm>
          </p:grpSpPr>
          <p:cxnSp>
            <p:nvCxnSpPr>
              <p:cNvPr id="40" name="Google Shape;69;p7">
                <a:extLst>
                  <a:ext uri="{FF2B5EF4-FFF2-40B4-BE49-F238E27FC236}">
                    <a16:creationId xmlns:a16="http://schemas.microsoft.com/office/drawing/2014/main" id="{6E736409-8B92-C44B-AF9E-CE7CEEFC782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1331" y="841980"/>
                <a:ext cx="1344633" cy="0"/>
              </a:xfrm>
              <a:prstGeom prst="straightConnector1">
                <a:avLst/>
              </a:prstGeom>
              <a:noFill/>
              <a:ln w="76200" cap="flat" cmpd="sng">
                <a:solidFill>
                  <a:srgbClr val="EFB335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</p:cxnSp>
          <p:sp>
            <p:nvSpPr>
              <p:cNvPr id="41" name="Google Shape;70;p7">
                <a:extLst>
                  <a:ext uri="{FF2B5EF4-FFF2-40B4-BE49-F238E27FC236}">
                    <a16:creationId xmlns:a16="http://schemas.microsoft.com/office/drawing/2014/main" id="{249213D8-0D1C-E84B-9198-13D121104994}"/>
                  </a:ext>
                </a:extLst>
              </p:cNvPr>
              <p:cNvSpPr txBox="1"/>
              <p:nvPr/>
            </p:nvSpPr>
            <p:spPr>
              <a:xfrm>
                <a:off x="-149251" y="470782"/>
                <a:ext cx="1845280" cy="52275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1C4885"/>
                  </a:buClr>
                  <a:buSzPts val="2000"/>
                  <a:buFont typeface="Microsoft Yahei"/>
                  <a:buNone/>
                </a:pPr>
                <a:r>
                  <a:rPr lang="en-US" sz="2800" b="1" i="0" u="none" dirty="0">
                    <a:solidFill>
                      <a:srgbClr val="1C4885"/>
                    </a:solidFill>
                    <a:latin typeface="Microsoft Yahei"/>
                    <a:ea typeface="Microsoft Yahei"/>
                    <a:cs typeface="Microsoft Yahei"/>
                    <a:sym typeface="Microsoft Yahei"/>
                  </a:rPr>
                  <a:t>2.Models</a:t>
                </a:r>
                <a:endParaRPr sz="2200" dirty="0"/>
              </a:p>
            </p:txBody>
          </p:sp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B82FC0E3-E69E-9E42-B0E2-3B0D86C63BA9}"/>
                </a:ext>
              </a:extLst>
            </p:cNvPr>
            <p:cNvSpPr txBox="1"/>
            <p:nvPr/>
          </p:nvSpPr>
          <p:spPr>
            <a:xfrm>
              <a:off x="1383338" y="2998222"/>
              <a:ext cx="29527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N" b="1" dirty="0">
                  <a:solidFill>
                    <a:srgbClr val="E8E6E6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1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D4F5745-5506-714A-8BA4-480B4F9CCF3A}"/>
                </a:ext>
              </a:extLst>
            </p:cNvPr>
            <p:cNvSpPr txBox="1"/>
            <p:nvPr/>
          </p:nvSpPr>
          <p:spPr>
            <a:xfrm>
              <a:off x="1383338" y="3643289"/>
              <a:ext cx="29527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N" b="1" dirty="0">
                  <a:solidFill>
                    <a:srgbClr val="E8E6E6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2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8D00E79-EFCA-0745-9C24-37C481532ADB}"/>
                </a:ext>
              </a:extLst>
            </p:cNvPr>
            <p:cNvSpPr txBox="1"/>
            <p:nvPr/>
          </p:nvSpPr>
          <p:spPr>
            <a:xfrm>
              <a:off x="1407431" y="4333561"/>
              <a:ext cx="29527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N" b="1" dirty="0">
                  <a:solidFill>
                    <a:srgbClr val="E8E6E6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01845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3" name="Google Shape;363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95500" y="504825"/>
            <a:ext cx="7480301" cy="3743325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27"/>
          <p:cNvSpPr txBox="1"/>
          <p:nvPr/>
        </p:nvSpPr>
        <p:spPr>
          <a:xfrm>
            <a:off x="0" y="6326259"/>
            <a:ext cx="12192000" cy="531716"/>
          </a:xfrm>
          <a:prstGeom prst="rect">
            <a:avLst/>
          </a:prstGeom>
          <a:solidFill>
            <a:srgbClr val="1C488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0" name="Google Shape;370;p27"/>
          <p:cNvSpPr txBox="1"/>
          <p:nvPr/>
        </p:nvSpPr>
        <p:spPr>
          <a:xfrm>
            <a:off x="1676400" y="2038350"/>
            <a:ext cx="7221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30;p12">
            <a:extLst>
              <a:ext uri="{FF2B5EF4-FFF2-40B4-BE49-F238E27FC236}">
                <a16:creationId xmlns:a16="http://schemas.microsoft.com/office/drawing/2014/main" id="{DBF1E20B-2EED-774D-A798-4E62615C89E4}"/>
              </a:ext>
            </a:extLst>
          </p:cNvPr>
          <p:cNvSpPr txBox="1"/>
          <p:nvPr/>
        </p:nvSpPr>
        <p:spPr>
          <a:xfrm>
            <a:off x="0" y="188912"/>
            <a:ext cx="144600" cy="463500"/>
          </a:xfrm>
          <a:prstGeom prst="rect">
            <a:avLst/>
          </a:prstGeom>
          <a:solidFill>
            <a:srgbClr val="1C488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文本框 10">
            <a:extLst>
              <a:ext uri="{FF2B5EF4-FFF2-40B4-BE49-F238E27FC236}">
                <a16:creationId xmlns:a16="http://schemas.microsoft.com/office/drawing/2014/main" id="{2C581311-F460-F342-8F99-8C546B2DDA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4624" y="220663"/>
            <a:ext cx="992187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400" b="1" dirty="0">
                <a:solidFill>
                  <a:srgbClr val="27478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Stochastic Decomposition --- Model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29AAD6E-6E0A-F549-AC65-D87FEC13C084}"/>
              </a:ext>
            </a:extLst>
          </p:cNvPr>
          <p:cNvSpPr txBox="1"/>
          <p:nvPr/>
        </p:nvSpPr>
        <p:spPr>
          <a:xfrm>
            <a:off x="295357" y="836512"/>
            <a:ext cx="1208648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buClr>
                <a:srgbClr val="1C4885"/>
              </a:buClr>
              <a:buSzPts val="4800"/>
            </a:pPr>
            <a:r>
              <a:rPr lang="en-US" sz="1600" b="1" dirty="0">
                <a:solidFill>
                  <a:srgbClr val="27478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/>
                <a:sym typeface="Times New Roman"/>
              </a:rPr>
              <a:t>Combining many “cuts” together to compose the shape of the transshipment model approximately.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5428" y="1317132"/>
            <a:ext cx="4081445" cy="261501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3">
                <a:extLst>
                  <a:ext uri="{FF2B5EF4-FFF2-40B4-BE49-F238E27FC236}">
                    <a16:creationId xmlns:a16="http://schemas.microsoft.com/office/drawing/2014/main" id="{229AAD6E-6E0A-F549-AC65-D87FEC13C084}"/>
                  </a:ext>
                </a:extLst>
              </p:cNvPr>
              <p:cNvSpPr txBox="1"/>
              <p:nvPr/>
            </p:nvSpPr>
            <p:spPr>
              <a:xfrm>
                <a:off x="271148" y="2733500"/>
                <a:ext cx="5822666" cy="8780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lnSpc>
                    <a:spcPct val="150000"/>
                  </a:lnSpc>
                  <a:buClr>
                    <a:srgbClr val="1C4885"/>
                  </a:buClr>
                  <a:buSzPts val="4800"/>
                </a:pPr>
                <a:r>
                  <a:rPr lang="en-US" sz="1600" b="1" dirty="0">
                    <a:solidFill>
                      <a:srgbClr val="27478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/>
                    <a:sym typeface="Times New Roman"/>
                  </a:rPr>
                  <a:t>Candidate solution: </a:t>
                </a:r>
              </a:p>
              <a:p>
                <a:pPr lvl="0">
                  <a:lnSpc>
                    <a:spcPct val="150000"/>
                  </a:lnSpc>
                  <a:buClr>
                    <a:srgbClr val="1C4885"/>
                  </a:buClr>
                  <a:buSzPts val="4800"/>
                </a:pPr>
                <a:r>
                  <a:rPr lang="en-US" sz="2000" b="1" dirty="0">
                    <a:solidFill>
                      <a:srgbClr val="274781"/>
                    </a:solidFill>
                    <a:ea typeface="Microsoft YaHei" panose="020B0503020204020204" pitchFamily="34" charset="-122"/>
                    <a:cs typeface="Times New Roman"/>
                    <a:sym typeface="Times New Roman"/>
                  </a:rPr>
                  <a:t>    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1" i="1" smtClean="0">
                            <a:solidFill>
                              <a:srgbClr val="27478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Times New Roman"/>
                            <a:sym typeface="Times New Roman"/>
                          </a:rPr>
                        </m:ctrlPr>
                      </m:sSupPr>
                      <m:e>
                        <m:r>
                          <a:rPr lang="en-US" sz="2000" b="1" i="1" smtClean="0">
                            <a:solidFill>
                              <a:srgbClr val="27478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Times New Roman"/>
                            <a:sym typeface="Times New Roman"/>
                          </a:rPr>
                          <m:t>𝒙</m:t>
                        </m:r>
                      </m:e>
                      <m:sup>
                        <m:r>
                          <a:rPr lang="en-US" sz="2000" b="1" i="1" smtClean="0">
                            <a:solidFill>
                              <a:srgbClr val="27478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Times New Roman"/>
                            <a:sym typeface="Times New Roman"/>
                          </a:rPr>
                          <m:t>𝒌</m:t>
                        </m:r>
                        <m:r>
                          <a:rPr lang="en-US" sz="2000" b="1" i="1" smtClean="0">
                            <a:solidFill>
                              <a:srgbClr val="27478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Times New Roman"/>
                            <a:sym typeface="Times New Roman"/>
                          </a:rPr>
                          <m:t>+</m:t>
                        </m:r>
                        <m:r>
                          <a:rPr lang="en-US" sz="2000" b="1" i="1" smtClean="0">
                            <a:solidFill>
                              <a:srgbClr val="27478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Times New Roman"/>
                            <a:sym typeface="Times New Roman"/>
                          </a:rPr>
                          <m:t>𝟏</m:t>
                        </m:r>
                        <m:r>
                          <a:rPr lang="en-US" sz="2000" b="1" i="1" smtClean="0">
                            <a:solidFill>
                              <a:srgbClr val="27478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Times New Roman"/>
                            <a:sym typeface="Times New Roman"/>
                          </a:rPr>
                          <m:t> </m:t>
                        </m:r>
                      </m:sup>
                    </m:sSup>
                  </m:oMath>
                </a14:m>
                <a:r>
                  <a:rPr lang="en-US" sz="1600" b="1" dirty="0">
                    <a:solidFill>
                      <a:srgbClr val="FF9D0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/>
                    <a:sym typeface="Times New Roman"/>
                  </a:rPr>
                  <a:t> --- the solution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b="1" i="1" smtClean="0">
                            <a:solidFill>
                              <a:srgbClr val="FF9D00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Times New Roman"/>
                            <a:sym typeface="Times New Roman"/>
                          </a:rPr>
                        </m:ctrlPr>
                      </m:sSupPr>
                      <m:e>
                        <m:r>
                          <a:rPr lang="en-US" sz="1600" b="1" i="1" smtClean="0">
                            <a:solidFill>
                              <a:srgbClr val="FF9D00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Times New Roman"/>
                            <a:sym typeface="Times New Roman"/>
                          </a:rPr>
                          <m:t>(</m:t>
                        </m:r>
                        <m:r>
                          <a:rPr lang="en-US" sz="1600" b="1" i="1" smtClean="0">
                            <a:solidFill>
                              <a:srgbClr val="FF9D00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Times New Roman"/>
                            <a:sym typeface="Times New Roman"/>
                          </a:rPr>
                          <m:t>𝑴</m:t>
                        </m:r>
                      </m:e>
                      <m:sup>
                        <m:r>
                          <a:rPr lang="en-US" sz="1600" b="1" i="1" smtClean="0">
                            <a:solidFill>
                              <a:srgbClr val="FF9D00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Times New Roman"/>
                            <a:sym typeface="Times New Roman"/>
                          </a:rPr>
                          <m:t>𝒌</m:t>
                        </m:r>
                      </m:sup>
                    </m:sSup>
                    <m:r>
                      <a:rPr lang="en-US" sz="1600" b="1" i="1" smtClean="0">
                        <a:solidFill>
                          <a:srgbClr val="FF9D00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Times New Roman"/>
                        <a:sym typeface="Times New Roman"/>
                      </a:rPr>
                      <m:t>)</m:t>
                    </m:r>
                  </m:oMath>
                </a14:m>
                <a:endParaRPr lang="en-US" sz="1600" b="1" dirty="0">
                  <a:solidFill>
                    <a:srgbClr val="FF9D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/>
                  <a:sym typeface="Times New Roman"/>
                </a:endParaRPr>
              </a:p>
            </p:txBody>
          </p:sp>
        </mc:Choice>
        <mc:Fallback xmlns="">
          <p:sp>
            <p:nvSpPr>
              <p:cNvPr id="20" name="TextBox 13">
                <a:extLst>
                  <a:ext uri="{FF2B5EF4-FFF2-40B4-BE49-F238E27FC236}">
                    <a16:creationId xmlns:a16="http://schemas.microsoft.com/office/drawing/2014/main" id="{229AAD6E-6E0A-F549-AC65-D87FEC13C0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148" y="2733500"/>
                <a:ext cx="5822666" cy="878061"/>
              </a:xfrm>
              <a:prstGeom prst="rect">
                <a:avLst/>
              </a:prstGeom>
              <a:blipFill>
                <a:blip r:embed="rId5"/>
                <a:stretch>
                  <a:fillRect l="-652" b="-71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13">
                <a:extLst>
                  <a:ext uri="{FF2B5EF4-FFF2-40B4-BE49-F238E27FC236}">
                    <a16:creationId xmlns:a16="http://schemas.microsoft.com/office/drawing/2014/main" id="{229AAD6E-6E0A-F549-AC65-D87FEC13C084}"/>
                  </a:ext>
                </a:extLst>
              </p:cNvPr>
              <p:cNvSpPr txBox="1"/>
              <p:nvPr/>
            </p:nvSpPr>
            <p:spPr>
              <a:xfrm>
                <a:off x="271148" y="3569179"/>
                <a:ext cx="12401865" cy="8791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lnSpc>
                    <a:spcPct val="150000"/>
                  </a:lnSpc>
                  <a:buClr>
                    <a:srgbClr val="1C4885"/>
                  </a:buClr>
                  <a:buSzPts val="4800"/>
                </a:pPr>
                <a:r>
                  <a:rPr lang="en-US" sz="1600" b="1" dirty="0">
                    <a:solidFill>
                      <a:srgbClr val="27478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/>
                    <a:sym typeface="Times New Roman"/>
                  </a:rPr>
                  <a:t>Incumbent solution: </a:t>
                </a:r>
              </a:p>
              <a:p>
                <a:pPr lvl="0" algn="ctr">
                  <a:lnSpc>
                    <a:spcPct val="150000"/>
                  </a:lnSpc>
                  <a:buClr>
                    <a:srgbClr val="1C4885"/>
                  </a:buClr>
                  <a:buSzPts val="4800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1" i="1" smtClean="0">
                            <a:solidFill>
                              <a:srgbClr val="27478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Times New Roman"/>
                            <a:sym typeface="Times New Roman"/>
                          </a:rPr>
                        </m:ctrlPr>
                      </m:sSupPr>
                      <m:e>
                        <m:acc>
                          <m:accPr>
                            <m:chr m:val="̅"/>
                            <m:ctrlPr>
                              <a:rPr lang="en-US" sz="2000" b="1" i="1" smtClean="0">
                                <a:solidFill>
                                  <a:srgbClr val="27478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Times New Roman"/>
                                <a:sym typeface="Times New Roman"/>
                              </a:rPr>
                            </m:ctrlPr>
                          </m:accPr>
                          <m:e>
                            <m:r>
                              <a:rPr lang="en-US" sz="2000" b="1" i="1" smtClean="0">
                                <a:solidFill>
                                  <a:srgbClr val="27478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Times New Roman"/>
                                <a:sym typeface="Times New Roman"/>
                              </a:rPr>
                              <m:t>𝒙</m:t>
                            </m:r>
                          </m:e>
                        </m:acc>
                      </m:e>
                      <m:sup>
                        <m:r>
                          <a:rPr lang="en-US" sz="2000" b="1" i="1" smtClean="0">
                            <a:solidFill>
                              <a:srgbClr val="27478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Times New Roman"/>
                            <a:sym typeface="Times New Roman"/>
                          </a:rPr>
                          <m:t>𝒌</m:t>
                        </m:r>
                      </m:sup>
                    </m:sSup>
                  </m:oMath>
                </a14:m>
                <a:r>
                  <a:rPr lang="en-US" sz="1600" b="1" dirty="0">
                    <a:solidFill>
                      <a:srgbClr val="27478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/>
                    <a:sym typeface="Times New Roman"/>
                  </a:rPr>
                  <a:t>      </a:t>
                </a:r>
                <a:r>
                  <a:rPr lang="en-US" sz="1600" b="1" dirty="0">
                    <a:solidFill>
                      <a:srgbClr val="FF9D0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/>
                    <a:sym typeface="Times New Roman"/>
                  </a:rPr>
                  <a:t>--- a solution that is potentially the best point generated by the algorithm during the first k iteration</a:t>
                </a:r>
              </a:p>
            </p:txBody>
          </p:sp>
        </mc:Choice>
        <mc:Fallback xmlns="">
          <p:sp>
            <p:nvSpPr>
              <p:cNvPr id="21" name="TextBox 13">
                <a:extLst>
                  <a:ext uri="{FF2B5EF4-FFF2-40B4-BE49-F238E27FC236}">
                    <a16:creationId xmlns:a16="http://schemas.microsoft.com/office/drawing/2014/main" id="{229AAD6E-6E0A-F549-AC65-D87FEC13C0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148" y="3569179"/>
                <a:ext cx="12401865" cy="879151"/>
              </a:xfrm>
              <a:prstGeom prst="rect">
                <a:avLst/>
              </a:prstGeom>
              <a:blipFill>
                <a:blip r:embed="rId6"/>
                <a:stretch>
                  <a:fillRect l="-307" b="-704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CB137A60-7BC1-1B4F-9E74-A81F5B7DD026}"/>
              </a:ext>
            </a:extLst>
          </p:cNvPr>
          <p:cNvGrpSpPr/>
          <p:nvPr/>
        </p:nvGrpSpPr>
        <p:grpSpPr>
          <a:xfrm>
            <a:off x="-724827" y="1347854"/>
            <a:ext cx="7525917" cy="1232131"/>
            <a:chOff x="-724827" y="1347854"/>
            <a:chExt cx="7525917" cy="1232131"/>
          </a:xfrm>
        </p:grpSpPr>
        <p:sp>
          <p:nvSpPr>
            <p:cNvPr id="17" name="Google Shape;442;p32">
              <a:extLst>
                <a:ext uri="{FF2B5EF4-FFF2-40B4-BE49-F238E27FC236}">
                  <a16:creationId xmlns:a16="http://schemas.microsoft.com/office/drawing/2014/main" id="{B62E08A7-5F8E-E24C-B360-A24CD2C436B6}"/>
                </a:ext>
              </a:extLst>
            </p:cNvPr>
            <p:cNvSpPr txBox="1"/>
            <p:nvPr/>
          </p:nvSpPr>
          <p:spPr>
            <a:xfrm>
              <a:off x="-724827" y="1347854"/>
              <a:ext cx="7525917" cy="1232131"/>
            </a:xfrm>
            <a:prstGeom prst="parallelogram">
              <a:avLst/>
            </a:prstGeom>
            <a:solidFill>
              <a:srgbClr val="1C4885">
                <a:alpha val="50000"/>
              </a:srgbClr>
            </a:solidFill>
            <a:ln>
              <a:noFill/>
            </a:ln>
            <a:effectLst>
              <a:outerShdw sx="1000" sy="1000" algn="ctr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D26941D4-B1B2-234D-AB3A-2AFCE71F7749}"/>
                    </a:ext>
                  </a:extLst>
                </p:cNvPr>
                <p:cNvSpPr txBox="1"/>
                <p:nvPr/>
              </p:nvSpPr>
              <p:spPr>
                <a:xfrm>
                  <a:off x="309645" y="1481512"/>
                  <a:ext cx="5221415" cy="89255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1C4885"/>
                    </a:buClr>
                    <a:buSzPts val="4800"/>
                    <a:buFont typeface="Microsoft Yahei"/>
                    <a:buNone/>
                  </a:pPr>
                  <a:r>
                    <a:rPr lang="en-US" sz="1600" b="1" dirty="0">
                      <a:solidFill>
                        <a:schemeClr val="bg1"/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  <a:cs typeface="Times New Roman"/>
                      <a:sym typeface="Times New Roman"/>
                    </a:rPr>
                    <a:t>Master program: </a:t>
                  </a:r>
                </a:p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1C4885"/>
                    </a:buClr>
                    <a:buSzPts val="4800"/>
                    <a:buFont typeface="Microsoft Yahei"/>
                    <a:buNone/>
                  </a:pPr>
                  <a:r>
                    <a:rPr lang="en-US" sz="1600" b="1" dirty="0">
                      <a:solidFill>
                        <a:schemeClr val="bg1"/>
                      </a:solidFill>
                      <a:ea typeface="Microsoft YaHei" panose="020B0503020204020204" pitchFamily="34" charset="-122"/>
                      <a:cs typeface="Times New Roman"/>
                      <a:sym typeface="Times New Roman"/>
                    </a:rPr>
                    <a:t>                                         </a:t>
                  </a:r>
                  <a14:m>
                    <m:oMath xmlns:m="http://schemas.openxmlformats.org/officeDocument/2006/math">
                      <m:r>
                        <a:rPr lang="en-US" sz="1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Times New Roman"/>
                          <a:sym typeface="Times New Roman"/>
                        </a:rPr>
                        <m:t>𝒎𝒊𝒏</m:t>
                      </m:r>
                      <m:r>
                        <a:rPr lang="en-US" sz="1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Times New Roman"/>
                          <a:sym typeface="Times New Roman"/>
                        </a:rPr>
                        <m:t> </m:t>
                      </m:r>
                      <m:sSub>
                        <m:sSubPr>
                          <m:ctrlPr>
                            <a:rPr lang="en-US" sz="1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Times New Roman"/>
                              <a:sym typeface="Times New Roman"/>
                            </a:rPr>
                          </m:ctrlPr>
                        </m:sSubPr>
                        <m:e>
                          <m:r>
                            <a:rPr lang="en-US" sz="1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Times New Roman"/>
                              <a:sym typeface="Times New Roman"/>
                            </a:rPr>
                            <m:t>𝒇</m:t>
                          </m:r>
                        </m:e>
                        <m:sub>
                          <m:r>
                            <a:rPr lang="en-US" sz="1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Times New Roman"/>
                              <a:sym typeface="Times New Roman"/>
                            </a:rPr>
                            <m:t>𝒌</m:t>
                          </m:r>
                        </m:sub>
                      </m:sSub>
                      <m:d>
                        <m:dPr>
                          <m:ctrlPr>
                            <a:rPr lang="en-US" sz="1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Times New Roman"/>
                              <a:sym typeface="Times New Roman"/>
                            </a:rPr>
                          </m:ctrlPr>
                        </m:dPr>
                        <m:e>
                          <m:r>
                            <a:rPr lang="en-US" sz="1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Times New Roman"/>
                              <a:sym typeface="Times New Roman"/>
                            </a:rPr>
                            <m:t>𝒙</m:t>
                          </m:r>
                        </m:e>
                      </m:d>
                    </m:oMath>
                  </a14:m>
                  <a:endParaRPr lang="en-US" sz="1800" b="1" i="1" dirty="0">
                    <a:solidFill>
                      <a:schemeClr val="bg1"/>
                    </a:solidFill>
                    <a:latin typeface="Cambria Math" panose="02040503050406030204" pitchFamily="18" charset="0"/>
                    <a:ea typeface="Microsoft YaHei" panose="020B0503020204020204" pitchFamily="34" charset="-122"/>
                    <a:cs typeface="Times New Roman"/>
                    <a:sym typeface="Times New Roman"/>
                  </a:endParaRPr>
                </a:p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1C4885"/>
                    </a:buClr>
                    <a:buSzPts val="4800"/>
                    <a:buFont typeface="Microsoft Yahei"/>
                    <a:buNone/>
                  </a:pPr>
                  <a14:m>
                    <m:oMath xmlns:m="http://schemas.openxmlformats.org/officeDocument/2006/math">
                      <m:r>
                        <a:rPr lang="en-US" sz="1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Times New Roman"/>
                          <a:sym typeface="Times New Roman"/>
                        </a:rPr>
                        <m:t>                                      </m:t>
                      </m:r>
                      <m:r>
                        <a:rPr lang="en-US" sz="1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Times New Roman"/>
                          <a:sym typeface="Times New Roman"/>
                        </a:rPr>
                        <m:t>𝒔</m:t>
                      </m:r>
                      <m:r>
                        <a:rPr lang="en-US" sz="1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Times New Roman"/>
                          <a:sym typeface="Times New Roman"/>
                        </a:rPr>
                        <m:t>.</m:t>
                      </m:r>
                      <m:r>
                        <a:rPr lang="en-US" sz="1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Times New Roman"/>
                          <a:sym typeface="Times New Roman"/>
                        </a:rPr>
                        <m:t>𝒕</m:t>
                      </m:r>
                      <m:r>
                        <a:rPr lang="en-US" sz="1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Times New Roman"/>
                          <a:sym typeface="Times New Roman"/>
                        </a:rPr>
                        <m:t>.          </m:t>
                      </m:r>
                      <m:r>
                        <a:rPr lang="en-US" sz="1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Times New Roman"/>
                          <a:sym typeface="Times New Roman"/>
                        </a:rPr>
                        <m:t>𝑨𝒙</m:t>
                      </m:r>
                      <m:r>
                        <a:rPr lang="en-US" sz="1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/>
                          <a:sym typeface="Times New Roman"/>
                        </a:rPr>
                        <m:t>≤</m:t>
                      </m:r>
                      <m:r>
                        <a:rPr lang="en-US" sz="1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/>
                          <a:sym typeface="Times New Roman"/>
                        </a:rPr>
                        <m:t>𝒃</m:t>
                      </m:r>
                    </m:oMath>
                  </a14:m>
                  <a:r>
                    <a:rPr lang="en-US" sz="1800" b="1" dirty="0">
                      <a:solidFill>
                        <a:schemeClr val="bg1"/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  <a:cs typeface="Times New Roman"/>
                      <a:sym typeface="Times New Roman"/>
                    </a:rPr>
                    <a:t>                                                             </a:t>
                  </a: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D26941D4-B1B2-234D-AB3A-2AFCE71F774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9645" y="1481512"/>
                  <a:ext cx="5221415" cy="892552"/>
                </a:xfrm>
                <a:prstGeom prst="rect">
                  <a:avLst/>
                </a:prstGeom>
                <a:blipFill>
                  <a:blip r:embed="rId7"/>
                  <a:stretch>
                    <a:fillRect l="-485" t="-1408" b="-7042"/>
                  </a:stretch>
                </a:blipFill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文本框 2"/>
                <p:cNvSpPr txBox="1"/>
                <p:nvPr/>
              </p:nvSpPr>
              <p:spPr>
                <a:xfrm>
                  <a:off x="5310553" y="1781067"/>
                  <a:ext cx="1336431" cy="31944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𝑴</m:t>
                          </m:r>
                        </m:e>
                        <m:sup>
                          <m:r>
                            <a:rPr lang="en-US" sz="2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sup>
                      </m:sSup>
                    </m:oMath>
                  </a14:m>
                  <a:r>
                    <a:rPr lang="en-US" sz="2000" b="1" dirty="0">
                      <a:solidFill>
                        <a:schemeClr val="bg1"/>
                      </a:solidFill>
                    </a:rPr>
                    <a:t>)</a:t>
                  </a:r>
                </a:p>
              </p:txBody>
            </p:sp>
          </mc:Choice>
          <mc:Fallback xmlns="">
            <p:sp>
              <p:nvSpPr>
                <p:cNvPr id="3" name="文本框 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10553" y="1781067"/>
                  <a:ext cx="1336431" cy="319446"/>
                </a:xfrm>
                <a:prstGeom prst="rect">
                  <a:avLst/>
                </a:prstGeom>
                <a:blipFill>
                  <a:blip r:embed="rId8"/>
                  <a:stretch>
                    <a:fillRect l="-9434" t="-23077" b="-46154"/>
                  </a:stretch>
                </a:blipFill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13">
                <a:extLst>
                  <a:ext uri="{FF2B5EF4-FFF2-40B4-BE49-F238E27FC236}">
                    <a16:creationId xmlns:a16="http://schemas.microsoft.com/office/drawing/2014/main" id="{229AAD6E-6E0A-F549-AC65-D87FEC13C084}"/>
                  </a:ext>
                </a:extLst>
              </p:cNvPr>
              <p:cNvSpPr txBox="1"/>
              <p:nvPr/>
            </p:nvSpPr>
            <p:spPr>
              <a:xfrm>
                <a:off x="271148" y="4578491"/>
                <a:ext cx="5556583" cy="11853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lnSpc>
                    <a:spcPct val="150000"/>
                  </a:lnSpc>
                  <a:buClr>
                    <a:srgbClr val="1C4885"/>
                  </a:buClr>
                  <a:buSzPts val="4800"/>
                </a:pPr>
                <a:r>
                  <a:rPr lang="en-US" sz="1600" b="1" dirty="0">
                    <a:solidFill>
                      <a:srgbClr val="27478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/>
                    <a:sym typeface="Times New Roman"/>
                  </a:rPr>
                  <a:t>Update condition: </a:t>
                </a:r>
              </a:p>
              <a:p>
                <a:pPr lvl="1">
                  <a:lnSpc>
                    <a:spcPct val="150000"/>
                  </a:lnSpc>
                  <a:buClr>
                    <a:srgbClr val="1C4885"/>
                  </a:buClr>
                  <a:buSzPts val="4800"/>
                </a:pPr>
                <a:r>
                  <a:rPr lang="en-US" sz="1600" b="1" dirty="0">
                    <a:solidFill>
                      <a:srgbClr val="274781"/>
                    </a:solidFill>
                    <a:ea typeface="Microsoft YaHei" panose="020B0503020204020204" pitchFamily="34" charset="-122"/>
                    <a:cs typeface="Times New Roman"/>
                    <a:sym typeface="Times New Roman"/>
                  </a:rPr>
                  <a:t>      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b="1" i="1" smtClean="0">
                            <a:solidFill>
                              <a:srgbClr val="27478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Times New Roman"/>
                            <a:sym typeface="Times New Roman"/>
                          </a:rPr>
                        </m:ctrlPr>
                      </m:sSupPr>
                      <m:e>
                        <m:r>
                          <a:rPr lang="en-US" sz="1600" b="1" i="1" smtClean="0">
                            <a:solidFill>
                              <a:srgbClr val="27478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Times New Roman"/>
                            <a:sym typeface="Times New Roman"/>
                          </a:rPr>
                          <m:t>𝒙</m:t>
                        </m:r>
                      </m:e>
                      <m:sup>
                        <m:r>
                          <a:rPr lang="en-US" sz="1600" b="1" i="1" smtClean="0">
                            <a:solidFill>
                              <a:srgbClr val="27478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Times New Roman"/>
                            <a:sym typeface="Times New Roman"/>
                          </a:rPr>
                          <m:t>𝒌</m:t>
                        </m:r>
                        <m:r>
                          <a:rPr lang="en-US" sz="1600" b="1" i="1" smtClean="0">
                            <a:solidFill>
                              <a:srgbClr val="27478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Times New Roman"/>
                            <a:sym typeface="Times New Roman"/>
                          </a:rPr>
                          <m:t>+</m:t>
                        </m:r>
                        <m:r>
                          <a:rPr lang="en-US" sz="1600" b="1" i="1" smtClean="0">
                            <a:solidFill>
                              <a:srgbClr val="27478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Times New Roman"/>
                            <a:sym typeface="Times New Roman"/>
                          </a:rPr>
                          <m:t>𝟏</m:t>
                        </m:r>
                      </m:sup>
                    </m:sSup>
                  </m:oMath>
                </a14:m>
                <a:r>
                  <a:rPr lang="en-US" sz="1600" b="1" dirty="0">
                    <a:solidFill>
                      <a:srgbClr val="27478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/>
                    <a:sym typeface="Times New Roman"/>
                  </a:rPr>
                  <a:t> better than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b="1" i="1">
                            <a:solidFill>
                              <a:srgbClr val="27478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Times New Roman"/>
                            <a:sym typeface="Times New Roman"/>
                          </a:rPr>
                        </m:ctrlPr>
                      </m:sSupPr>
                      <m:e>
                        <m:acc>
                          <m:accPr>
                            <m:chr m:val="̅"/>
                            <m:ctrlPr>
                              <a:rPr lang="en-US" sz="1600" b="1" i="1">
                                <a:solidFill>
                                  <a:srgbClr val="27478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Times New Roman"/>
                                <a:sym typeface="Times New Roman"/>
                              </a:rPr>
                            </m:ctrlPr>
                          </m:accPr>
                          <m:e>
                            <m:r>
                              <a:rPr lang="en-US" sz="1600" b="1" i="1">
                                <a:solidFill>
                                  <a:srgbClr val="27478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Times New Roman"/>
                                <a:sym typeface="Times New Roman"/>
                              </a:rPr>
                              <m:t>𝒙</m:t>
                            </m:r>
                          </m:e>
                        </m:acc>
                      </m:e>
                      <m:sup>
                        <m:r>
                          <a:rPr lang="en-US" sz="1600" b="1" i="1">
                            <a:solidFill>
                              <a:srgbClr val="27478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Times New Roman"/>
                            <a:sym typeface="Times New Roman"/>
                          </a:rPr>
                          <m:t>𝒌</m:t>
                        </m:r>
                      </m:sup>
                    </m:sSup>
                  </m:oMath>
                </a14:m>
                <a:r>
                  <a:rPr lang="en-US" sz="1600" b="1" dirty="0">
                    <a:solidFill>
                      <a:srgbClr val="27478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/>
                    <a:sym typeface="Times New Roman"/>
                  </a:rPr>
                  <a:t> :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b="1" i="1" smtClean="0">
                            <a:solidFill>
                              <a:srgbClr val="FF9D00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Times New Roman"/>
                            <a:sym typeface="Times New Roman"/>
                          </a:rPr>
                        </m:ctrlPr>
                      </m:sSupPr>
                      <m:e>
                        <m:acc>
                          <m:accPr>
                            <m:chr m:val="̅"/>
                            <m:ctrlPr>
                              <a:rPr lang="en-US" sz="1600" b="1" i="1">
                                <a:solidFill>
                                  <a:srgbClr val="FF9D00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Times New Roman"/>
                                <a:sym typeface="Times New Roman"/>
                              </a:rPr>
                            </m:ctrlPr>
                          </m:accPr>
                          <m:e>
                            <m:r>
                              <a:rPr lang="en-US" sz="1600" b="1" i="1">
                                <a:solidFill>
                                  <a:srgbClr val="FF9D00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Times New Roman"/>
                                <a:sym typeface="Times New Roman"/>
                              </a:rPr>
                              <m:t>𝒙</m:t>
                            </m:r>
                          </m:e>
                        </m:acc>
                      </m:e>
                      <m:sup>
                        <m:r>
                          <a:rPr lang="en-US" sz="1600" b="1" i="1">
                            <a:solidFill>
                              <a:srgbClr val="FF9D00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Times New Roman"/>
                            <a:sym typeface="Times New Roman"/>
                          </a:rPr>
                          <m:t>𝒌</m:t>
                        </m:r>
                        <m:r>
                          <a:rPr lang="en-US" sz="1600" b="1" i="1" smtClean="0">
                            <a:solidFill>
                              <a:srgbClr val="FF9D00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Times New Roman"/>
                            <a:sym typeface="Times New Roman"/>
                          </a:rPr>
                          <m:t>+</m:t>
                        </m:r>
                        <m:r>
                          <a:rPr lang="en-US" sz="1600" b="1" i="1" smtClean="0">
                            <a:solidFill>
                              <a:srgbClr val="FF9D00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Times New Roman"/>
                            <a:sym typeface="Times New Roman"/>
                          </a:rPr>
                          <m:t>𝟏</m:t>
                        </m:r>
                      </m:sup>
                    </m:sSup>
                  </m:oMath>
                </a14:m>
                <a:r>
                  <a:rPr lang="en-US" sz="1600" b="1" dirty="0">
                    <a:solidFill>
                      <a:srgbClr val="FF9D0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/>
                    <a:sym typeface="Times New Roman"/>
                  </a:rPr>
                  <a:t>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b="1" i="1">
                            <a:solidFill>
                              <a:srgbClr val="FF9D00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Times New Roman"/>
                            <a:sym typeface="Times New Roman"/>
                          </a:rPr>
                        </m:ctrlPr>
                      </m:sSupPr>
                      <m:e>
                        <m:r>
                          <a:rPr lang="en-US" sz="1600" b="1" i="1">
                            <a:solidFill>
                              <a:srgbClr val="FF9D00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Times New Roman"/>
                            <a:sym typeface="Times New Roman"/>
                          </a:rPr>
                          <m:t>𝒙</m:t>
                        </m:r>
                      </m:e>
                      <m:sup>
                        <m:r>
                          <a:rPr lang="en-US" sz="1600" b="1" i="1">
                            <a:solidFill>
                              <a:srgbClr val="FF9D00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Times New Roman"/>
                            <a:sym typeface="Times New Roman"/>
                          </a:rPr>
                          <m:t>𝒌</m:t>
                        </m:r>
                        <m:r>
                          <a:rPr lang="en-US" sz="1600" b="1" i="1">
                            <a:solidFill>
                              <a:srgbClr val="FF9D00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Times New Roman"/>
                            <a:sym typeface="Times New Roman"/>
                          </a:rPr>
                          <m:t>+</m:t>
                        </m:r>
                        <m:r>
                          <a:rPr lang="en-US" sz="1600" b="1" i="1">
                            <a:solidFill>
                              <a:srgbClr val="FF9D00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Times New Roman"/>
                            <a:sym typeface="Times New Roman"/>
                          </a:rPr>
                          <m:t>𝟏</m:t>
                        </m:r>
                      </m:sup>
                    </m:sSup>
                  </m:oMath>
                </a14:m>
                <a:endParaRPr lang="en-US" sz="1600" b="1" dirty="0">
                  <a:solidFill>
                    <a:srgbClr val="27478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/>
                  <a:sym typeface="Times New Roman"/>
                </a:endParaRPr>
              </a:p>
              <a:p>
                <a:pPr lvl="1">
                  <a:lnSpc>
                    <a:spcPct val="150000"/>
                  </a:lnSpc>
                  <a:buClr>
                    <a:srgbClr val="1C4885"/>
                  </a:buClr>
                  <a:buSzPts val="4800"/>
                </a:pPr>
                <a:r>
                  <a:rPr lang="en-US" sz="1600" b="1" dirty="0">
                    <a:solidFill>
                      <a:srgbClr val="27478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/>
                    <a:sym typeface="Times New Roman"/>
                  </a:rPr>
                  <a:t>                         Otherwise : </a:t>
                </a:r>
                <a14:m>
                  <m:oMath xmlns:m="http://schemas.openxmlformats.org/officeDocument/2006/math">
                    <m:r>
                      <a:rPr lang="en-US" sz="1600" b="1" i="0" smtClean="0">
                        <a:solidFill>
                          <a:srgbClr val="27478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Times New Roman"/>
                        <a:sym typeface="Times New Roman"/>
                      </a:rPr>
                      <m:t> </m:t>
                    </m:r>
                    <m:sSup>
                      <m:sSupPr>
                        <m:ctrlPr>
                          <a:rPr lang="en-US" sz="1600" b="1" i="1" smtClean="0">
                            <a:solidFill>
                              <a:srgbClr val="FF9D00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Times New Roman"/>
                            <a:sym typeface="Times New Roman"/>
                          </a:rPr>
                        </m:ctrlPr>
                      </m:sSupPr>
                      <m:e>
                        <m:acc>
                          <m:accPr>
                            <m:chr m:val="̅"/>
                            <m:ctrlPr>
                              <a:rPr lang="en-US" sz="1600" b="1" i="1">
                                <a:solidFill>
                                  <a:srgbClr val="FF9D00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Times New Roman"/>
                                <a:sym typeface="Times New Roman"/>
                              </a:rPr>
                            </m:ctrlPr>
                          </m:accPr>
                          <m:e>
                            <m:r>
                              <a:rPr lang="en-US" sz="1600" b="1">
                                <a:solidFill>
                                  <a:srgbClr val="FF9D00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Times New Roman"/>
                                <a:sym typeface="Times New Roman"/>
                              </a:rPr>
                              <m:t>𝒙</m:t>
                            </m:r>
                          </m:e>
                        </m:acc>
                      </m:e>
                      <m:sup>
                        <m:r>
                          <a:rPr lang="en-US" sz="1600" b="1">
                            <a:solidFill>
                              <a:srgbClr val="FF9D00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Times New Roman"/>
                            <a:sym typeface="Times New Roman"/>
                          </a:rPr>
                          <m:t>𝒌</m:t>
                        </m:r>
                        <m:r>
                          <a:rPr lang="en-US" sz="1600" b="1">
                            <a:solidFill>
                              <a:srgbClr val="FF9D00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Times New Roman"/>
                            <a:sym typeface="Times New Roman"/>
                          </a:rPr>
                          <m:t>+</m:t>
                        </m:r>
                        <m:r>
                          <a:rPr lang="en-US" sz="1600" b="1">
                            <a:solidFill>
                              <a:srgbClr val="FF9D00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Times New Roman"/>
                            <a:sym typeface="Times New Roman"/>
                          </a:rPr>
                          <m:t>𝟏</m:t>
                        </m:r>
                      </m:sup>
                    </m:sSup>
                  </m:oMath>
                </a14:m>
                <a:r>
                  <a:rPr lang="en-US" sz="1600" b="1" dirty="0">
                    <a:solidFill>
                      <a:srgbClr val="FF9D0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/>
                    <a:sym typeface="Times New Roman"/>
                  </a:rPr>
                  <a:t>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b="1" i="1">
                            <a:solidFill>
                              <a:srgbClr val="FF9D00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Times New Roman"/>
                            <a:sym typeface="Times New Roman"/>
                          </a:rPr>
                        </m:ctrlPr>
                      </m:sSupPr>
                      <m:e>
                        <m:acc>
                          <m:accPr>
                            <m:chr m:val="̅"/>
                            <m:ctrlPr>
                              <a:rPr lang="en-US" sz="1600" b="1" i="1">
                                <a:solidFill>
                                  <a:srgbClr val="FF9D00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Times New Roman"/>
                                <a:sym typeface="Times New Roman"/>
                              </a:rPr>
                            </m:ctrlPr>
                          </m:accPr>
                          <m:e>
                            <m:r>
                              <a:rPr lang="en-US" sz="1600" b="1" i="1">
                                <a:solidFill>
                                  <a:srgbClr val="FF9D00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Times New Roman"/>
                                <a:sym typeface="Times New Roman"/>
                              </a:rPr>
                              <m:t>𝒙</m:t>
                            </m:r>
                          </m:e>
                        </m:acc>
                      </m:e>
                      <m:sup>
                        <m:r>
                          <a:rPr lang="en-US" sz="1600" b="1" i="1">
                            <a:solidFill>
                              <a:srgbClr val="FF9D00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Times New Roman"/>
                            <a:sym typeface="Times New Roman"/>
                          </a:rPr>
                          <m:t>𝒌</m:t>
                        </m:r>
                      </m:sup>
                    </m:sSup>
                  </m:oMath>
                </a14:m>
                <a:endParaRPr lang="en-US" sz="1600" b="1" dirty="0">
                  <a:solidFill>
                    <a:srgbClr val="27478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/>
                  <a:sym typeface="Times New Roman"/>
                </a:endParaRPr>
              </a:p>
            </p:txBody>
          </p:sp>
        </mc:Choice>
        <mc:Fallback xmlns="">
          <p:sp>
            <p:nvSpPr>
              <p:cNvPr id="22" name="TextBox 13">
                <a:extLst>
                  <a:ext uri="{FF2B5EF4-FFF2-40B4-BE49-F238E27FC236}">
                    <a16:creationId xmlns:a16="http://schemas.microsoft.com/office/drawing/2014/main" id="{229AAD6E-6E0A-F549-AC65-D87FEC13C0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148" y="4578491"/>
                <a:ext cx="5556583" cy="1185324"/>
              </a:xfrm>
              <a:prstGeom prst="rect">
                <a:avLst/>
              </a:prstGeom>
              <a:blipFill>
                <a:blip r:embed="rId9"/>
                <a:stretch>
                  <a:fillRect l="-685" b="-4211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13">
                <a:extLst>
                  <a:ext uri="{FF2B5EF4-FFF2-40B4-BE49-F238E27FC236}">
                    <a16:creationId xmlns:a16="http://schemas.microsoft.com/office/drawing/2014/main" id="{229AAD6E-6E0A-F549-AC65-D87FEC13C084}"/>
                  </a:ext>
                </a:extLst>
              </p:cNvPr>
              <p:cNvSpPr txBox="1"/>
              <p:nvPr/>
            </p:nvSpPr>
            <p:spPr>
              <a:xfrm>
                <a:off x="286388" y="5903641"/>
                <a:ext cx="6381552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buClr>
                    <a:srgbClr val="1C4885"/>
                  </a:buClr>
                  <a:buSzPts val="4800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>
                            <a:solidFill>
                              <a:srgbClr val="27478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Times New Roman"/>
                            <a:sym typeface="Times New Roman"/>
                          </a:rPr>
                        </m:ctrlPr>
                      </m:sSubPr>
                      <m:e>
                        <m:r>
                          <a:rPr lang="en-US" sz="1600" b="1" i="1">
                            <a:solidFill>
                              <a:srgbClr val="27478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Times New Roman"/>
                            <a:sym typeface="Times New Roman"/>
                          </a:rPr>
                          <m:t>𝒇</m:t>
                        </m:r>
                      </m:e>
                      <m:sub>
                        <m:r>
                          <a:rPr lang="en-US" sz="1600" b="1" i="1">
                            <a:solidFill>
                              <a:srgbClr val="27478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Times New Roman"/>
                            <a:sym typeface="Times New Roman"/>
                          </a:rPr>
                          <m:t>𝒌</m:t>
                        </m:r>
                      </m:sub>
                    </m:sSub>
                    <m:d>
                      <m:dPr>
                        <m:ctrlPr>
                          <a:rPr lang="en-US" sz="1600" b="1" i="1">
                            <a:solidFill>
                              <a:srgbClr val="27478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Times New Roman"/>
                            <a:sym typeface="Times New Roman"/>
                          </a:rPr>
                        </m:ctrlPr>
                      </m:dPr>
                      <m:e>
                        <m:r>
                          <a:rPr lang="en-US" sz="1600" b="1" i="1">
                            <a:solidFill>
                              <a:srgbClr val="27478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Times New Roman"/>
                            <a:sym typeface="Times New Roman"/>
                          </a:rPr>
                          <m:t>𝒙</m:t>
                        </m:r>
                      </m:e>
                    </m:d>
                  </m:oMath>
                </a14:m>
                <a:r>
                  <a:rPr lang="en-US" sz="1600" b="1" dirty="0">
                    <a:solidFill>
                      <a:srgbClr val="27478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/>
                    <a:sym typeface="Times New Roman"/>
                  </a:rPr>
                  <a:t> is also updated in each iteration.</a:t>
                </a:r>
              </a:p>
            </p:txBody>
          </p:sp>
        </mc:Choice>
        <mc:Fallback xmlns="">
          <p:sp>
            <p:nvSpPr>
              <p:cNvPr id="23" name="TextBox 13">
                <a:extLst>
                  <a:ext uri="{FF2B5EF4-FFF2-40B4-BE49-F238E27FC236}">
                    <a16:creationId xmlns:a16="http://schemas.microsoft.com/office/drawing/2014/main" id="{229AAD6E-6E0A-F549-AC65-D87FEC13C0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388" y="5903641"/>
                <a:ext cx="6381552" cy="338554"/>
              </a:xfrm>
              <a:prstGeom prst="rect">
                <a:avLst/>
              </a:prstGeom>
              <a:blipFill>
                <a:blip r:embed="rId10"/>
                <a:stretch>
                  <a:fillRect t="-3571" b="-21429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Google Shape;364;p27">
            <a:extLst>
              <a:ext uri="{FF2B5EF4-FFF2-40B4-BE49-F238E27FC236}">
                <a16:creationId xmlns:a16="http://schemas.microsoft.com/office/drawing/2014/main" id="{FEEDDD4B-37C7-2F4D-A126-8B144ADE812C}"/>
              </a:ext>
            </a:extLst>
          </p:cNvPr>
          <p:cNvSpPr txBox="1"/>
          <p:nvPr/>
        </p:nvSpPr>
        <p:spPr>
          <a:xfrm>
            <a:off x="-2186" y="4544720"/>
            <a:ext cx="12192000" cy="49011"/>
          </a:xfrm>
          <a:prstGeom prst="rect">
            <a:avLst/>
          </a:prstGeom>
          <a:solidFill>
            <a:srgbClr val="1C4885">
              <a:alpha val="46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23734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81B84E2D-ED9A-4F4E-9D31-C36EB3FBD134}"/>
              </a:ext>
            </a:extLst>
          </p:cNvPr>
          <p:cNvGrpSpPr/>
          <p:nvPr/>
        </p:nvGrpSpPr>
        <p:grpSpPr>
          <a:xfrm>
            <a:off x="2538320" y="-25305"/>
            <a:ext cx="9653680" cy="6929995"/>
            <a:chOff x="2538320" y="-25305"/>
            <a:chExt cx="9653680" cy="6929995"/>
          </a:xfrm>
        </p:grpSpPr>
        <p:sp>
          <p:nvSpPr>
            <p:cNvPr id="26" name="矩形 9">
              <a:extLst>
                <a:ext uri="{FF2B5EF4-FFF2-40B4-BE49-F238E27FC236}">
                  <a16:creationId xmlns:a16="http://schemas.microsoft.com/office/drawing/2014/main" id="{BC44F43A-D34A-3D44-BDF9-50E27C8BBE85}"/>
                </a:ext>
              </a:extLst>
            </p:cNvPr>
            <p:cNvSpPr/>
            <p:nvPr/>
          </p:nvSpPr>
          <p:spPr>
            <a:xfrm flipH="1">
              <a:off x="2899316" y="-24380"/>
              <a:ext cx="9292684" cy="6929070"/>
            </a:xfrm>
            <a:prstGeom prst="rect">
              <a:avLst/>
            </a:prstGeom>
            <a:blipFill dpi="0" rotWithShape="1">
              <a:blip r:embed="rId3" cstate="print">
                <a:alphaModFix amt="50000"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colorTemperature colorTemp="53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29212" r="-1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29" tIns="45714" rIns="91429" bIns="4571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9E5A79DA-0A80-0544-AE8E-95CF02AABBE2}"/>
                </a:ext>
              </a:extLst>
            </p:cNvPr>
            <p:cNvSpPr/>
            <p:nvPr/>
          </p:nvSpPr>
          <p:spPr>
            <a:xfrm>
              <a:off x="2538320" y="-25305"/>
              <a:ext cx="6067238" cy="6929065"/>
            </a:xfrm>
            <a:prstGeom prst="rect">
              <a:avLst/>
            </a:prstGeom>
            <a:gradFill>
              <a:gsLst>
                <a:gs pos="30000">
                  <a:srgbClr val="E8E6E6"/>
                </a:gs>
                <a:gs pos="100000">
                  <a:srgbClr val="E8E6E6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 dirty="0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D06EEC26-F99D-D946-930A-187F5BFD3DEF}"/>
              </a:ext>
            </a:extLst>
          </p:cNvPr>
          <p:cNvGrpSpPr/>
          <p:nvPr/>
        </p:nvGrpSpPr>
        <p:grpSpPr>
          <a:xfrm>
            <a:off x="-728843" y="-565600"/>
            <a:ext cx="4564056" cy="1881523"/>
            <a:chOff x="-728843" y="-565600"/>
            <a:chExt cx="4564056" cy="1881523"/>
          </a:xfrm>
        </p:grpSpPr>
        <p:sp>
          <p:nvSpPr>
            <p:cNvPr id="4" name="Parallelogram 3">
              <a:extLst>
                <a:ext uri="{FF2B5EF4-FFF2-40B4-BE49-F238E27FC236}">
                  <a16:creationId xmlns:a16="http://schemas.microsoft.com/office/drawing/2014/main" id="{64BE5F92-CCB3-884B-949E-0B627B3DBCF7}"/>
                </a:ext>
              </a:extLst>
            </p:cNvPr>
            <p:cNvSpPr/>
            <p:nvPr/>
          </p:nvSpPr>
          <p:spPr>
            <a:xfrm rot="20374282">
              <a:off x="-728843" y="-565600"/>
              <a:ext cx="4564056" cy="1260379"/>
            </a:xfrm>
            <a:prstGeom prst="parallelogram">
              <a:avLst/>
            </a:prstGeom>
            <a:solidFill>
              <a:srgbClr val="1B4885">
                <a:alpha val="4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F350D5D6-8DAA-FB4C-9360-375CB0910087}"/>
                </a:ext>
              </a:extLst>
            </p:cNvPr>
            <p:cNvSpPr/>
            <p:nvPr/>
          </p:nvSpPr>
          <p:spPr>
            <a:xfrm rot="20374282">
              <a:off x="376863" y="424772"/>
              <a:ext cx="2174660" cy="891151"/>
            </a:xfrm>
            <a:prstGeom prst="parallelogram">
              <a:avLst/>
            </a:prstGeom>
            <a:solidFill>
              <a:schemeClr val="accent1">
                <a:lumMod val="60000"/>
                <a:lumOff val="40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</p:grpSp>
      <p:sp>
        <p:nvSpPr>
          <p:cNvPr id="31" name="Parallelogram 30">
            <a:extLst>
              <a:ext uri="{FF2B5EF4-FFF2-40B4-BE49-F238E27FC236}">
                <a16:creationId xmlns:a16="http://schemas.microsoft.com/office/drawing/2014/main" id="{A2BF5383-58EF-BD40-B522-86319D6D729C}"/>
              </a:ext>
            </a:extLst>
          </p:cNvPr>
          <p:cNvSpPr/>
          <p:nvPr/>
        </p:nvSpPr>
        <p:spPr>
          <a:xfrm rot="20374282">
            <a:off x="8942650" y="6114699"/>
            <a:ext cx="4564056" cy="1260379"/>
          </a:xfrm>
          <a:prstGeom prst="parallelogram">
            <a:avLst/>
          </a:prstGeom>
          <a:solidFill>
            <a:srgbClr val="1B4885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A8C89ED4-8566-7B4E-8901-F7D3D8F08860}"/>
              </a:ext>
            </a:extLst>
          </p:cNvPr>
          <p:cNvGrpSpPr/>
          <p:nvPr/>
        </p:nvGrpSpPr>
        <p:grpSpPr>
          <a:xfrm>
            <a:off x="553714" y="2188842"/>
            <a:ext cx="3445597" cy="3230168"/>
            <a:chOff x="553714" y="2188842"/>
            <a:chExt cx="3445597" cy="3230168"/>
          </a:xfrm>
        </p:grpSpPr>
        <p:cxnSp>
          <p:nvCxnSpPr>
            <p:cNvPr id="7" name="Elbow Connector 6">
              <a:extLst>
                <a:ext uri="{FF2B5EF4-FFF2-40B4-BE49-F238E27FC236}">
                  <a16:creationId xmlns:a16="http://schemas.microsoft.com/office/drawing/2014/main" id="{BC59DD1D-F7FF-AF4C-BB8F-82FA9D6D7DB8}"/>
                </a:ext>
              </a:extLst>
            </p:cNvPr>
            <p:cNvCxnSpPr>
              <a:cxnSpLocks/>
              <a:endCxn id="74" idx="3"/>
            </p:cNvCxnSpPr>
            <p:nvPr/>
          </p:nvCxnSpPr>
          <p:spPr>
            <a:xfrm rot="16200000" flipH="1">
              <a:off x="183821" y="3445574"/>
              <a:ext cx="1951860" cy="208961"/>
            </a:xfrm>
            <a:prstGeom prst="bentConnector2">
              <a:avLst/>
            </a:prstGeom>
            <a:ln w="28575">
              <a:solidFill>
                <a:srgbClr val="1B488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Elbow Connector 35">
              <a:extLst>
                <a:ext uri="{FF2B5EF4-FFF2-40B4-BE49-F238E27FC236}">
                  <a16:creationId xmlns:a16="http://schemas.microsoft.com/office/drawing/2014/main" id="{DDE9816E-B048-2B41-9328-17CC65B6168A}"/>
                </a:ext>
              </a:extLst>
            </p:cNvPr>
            <p:cNvCxnSpPr>
              <a:cxnSpLocks/>
              <a:endCxn id="19" idx="3"/>
            </p:cNvCxnSpPr>
            <p:nvPr/>
          </p:nvCxnSpPr>
          <p:spPr>
            <a:xfrm rot="16200000" flipH="1">
              <a:off x="561733" y="3112457"/>
              <a:ext cx="1196732" cy="209659"/>
            </a:xfrm>
            <a:prstGeom prst="bentConnector2">
              <a:avLst/>
            </a:prstGeom>
            <a:ln w="28575">
              <a:solidFill>
                <a:srgbClr val="1B488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Elbow Connector 38">
              <a:extLst>
                <a:ext uri="{FF2B5EF4-FFF2-40B4-BE49-F238E27FC236}">
                  <a16:creationId xmlns:a16="http://schemas.microsoft.com/office/drawing/2014/main" id="{8BE09F2E-6428-3C45-8198-AD4B5AD38CFE}"/>
                </a:ext>
              </a:extLst>
            </p:cNvPr>
            <p:cNvCxnSpPr>
              <a:cxnSpLocks/>
              <a:endCxn id="77" idx="3"/>
            </p:cNvCxnSpPr>
            <p:nvPr/>
          </p:nvCxnSpPr>
          <p:spPr>
            <a:xfrm rot="16200000" flipH="1">
              <a:off x="-119137" y="3792400"/>
              <a:ext cx="2557774" cy="208963"/>
            </a:xfrm>
            <a:prstGeom prst="bentConnector2">
              <a:avLst/>
            </a:prstGeom>
            <a:ln w="28575">
              <a:solidFill>
                <a:srgbClr val="1B488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Elbow Connector 42">
              <a:extLst>
                <a:ext uri="{FF2B5EF4-FFF2-40B4-BE49-F238E27FC236}">
                  <a16:creationId xmlns:a16="http://schemas.microsoft.com/office/drawing/2014/main" id="{1384CA87-5220-DD4A-B5B1-EFA439488E82}"/>
                </a:ext>
              </a:extLst>
            </p:cNvPr>
            <p:cNvCxnSpPr>
              <a:cxnSpLocks/>
              <a:endCxn id="21" idx="3"/>
            </p:cNvCxnSpPr>
            <p:nvPr/>
          </p:nvCxnSpPr>
          <p:spPr>
            <a:xfrm rot="16200000" flipH="1">
              <a:off x="875179" y="2784308"/>
              <a:ext cx="569841" cy="209659"/>
            </a:xfrm>
            <a:prstGeom prst="bentConnector2">
              <a:avLst/>
            </a:prstGeom>
            <a:ln w="28575">
              <a:solidFill>
                <a:srgbClr val="1B488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7B389AAB-CA1D-9945-8C04-283339ACA201}"/>
                </a:ext>
              </a:extLst>
            </p:cNvPr>
            <p:cNvGrpSpPr/>
            <p:nvPr/>
          </p:nvGrpSpPr>
          <p:grpSpPr>
            <a:xfrm>
              <a:off x="1264929" y="2930818"/>
              <a:ext cx="1927533" cy="486482"/>
              <a:chOff x="1264929" y="2930818"/>
              <a:chExt cx="1927533" cy="486482"/>
            </a:xfrm>
          </p:grpSpPr>
          <p:pic>
            <p:nvPicPr>
              <p:cNvPr id="21" name="Picture 20" descr="Icon&#10;&#10;Description automatically generated">
                <a:extLst>
                  <a:ext uri="{FF2B5EF4-FFF2-40B4-BE49-F238E27FC236}">
                    <a16:creationId xmlns:a16="http://schemas.microsoft.com/office/drawing/2014/main" id="{43C72E09-9990-9D49-A319-C03AFF13C2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flipH="1">
                <a:off x="1264929" y="2930818"/>
                <a:ext cx="486482" cy="486482"/>
              </a:xfrm>
              <a:prstGeom prst="rect">
                <a:avLst/>
              </a:prstGeom>
            </p:spPr>
          </p:pic>
          <p:sp>
            <p:nvSpPr>
              <p:cNvPr id="34" name="Rounded Rectangle 33">
                <a:extLst>
                  <a:ext uri="{FF2B5EF4-FFF2-40B4-BE49-F238E27FC236}">
                    <a16:creationId xmlns:a16="http://schemas.microsoft.com/office/drawing/2014/main" id="{FC416F14-890D-B046-B1E9-8965007554FC}"/>
                  </a:ext>
                </a:extLst>
              </p:cNvPr>
              <p:cNvSpPr/>
              <p:nvPr/>
            </p:nvSpPr>
            <p:spPr>
              <a:xfrm>
                <a:off x="1701283" y="2963756"/>
                <a:ext cx="1491179" cy="342243"/>
              </a:xfrm>
              <a:prstGeom prst="roundRect">
                <a:avLst/>
              </a:prstGeom>
              <a:noFill/>
              <a:ln>
                <a:solidFill>
                  <a:srgbClr val="2747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N" b="1" dirty="0">
                    <a:solidFill>
                      <a:srgbClr val="1B4885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Background</a:t>
                </a:r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55A43F26-17A5-414F-BCD1-FE7A1742A2EF}"/>
                </a:ext>
              </a:extLst>
            </p:cNvPr>
            <p:cNvGrpSpPr/>
            <p:nvPr/>
          </p:nvGrpSpPr>
          <p:grpSpPr>
            <a:xfrm>
              <a:off x="1264929" y="3572412"/>
              <a:ext cx="2247901" cy="486482"/>
              <a:chOff x="1264929" y="3572412"/>
              <a:chExt cx="2247901" cy="486482"/>
            </a:xfrm>
          </p:grpSpPr>
          <p:pic>
            <p:nvPicPr>
              <p:cNvPr id="19" name="Picture 18" descr="Icon&#10;&#10;Description automatically generated">
                <a:extLst>
                  <a:ext uri="{FF2B5EF4-FFF2-40B4-BE49-F238E27FC236}">
                    <a16:creationId xmlns:a16="http://schemas.microsoft.com/office/drawing/2014/main" id="{F43B6ECB-535E-C54A-9082-C4F4DE6848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 flipH="1">
                <a:off x="1264929" y="3572412"/>
                <a:ext cx="486482" cy="486482"/>
              </a:xfrm>
              <a:prstGeom prst="rect">
                <a:avLst/>
              </a:prstGeom>
            </p:spPr>
          </p:pic>
          <p:sp>
            <p:nvSpPr>
              <p:cNvPr id="72" name="Rounded Rectangle 71">
                <a:extLst>
                  <a:ext uri="{FF2B5EF4-FFF2-40B4-BE49-F238E27FC236}">
                    <a16:creationId xmlns:a16="http://schemas.microsoft.com/office/drawing/2014/main" id="{5F5B67A0-EA62-3649-8323-BB3FD0C1DCCA}"/>
                  </a:ext>
                </a:extLst>
              </p:cNvPr>
              <p:cNvSpPr/>
              <p:nvPr/>
            </p:nvSpPr>
            <p:spPr>
              <a:xfrm>
                <a:off x="1701284" y="3608823"/>
                <a:ext cx="1811546" cy="342243"/>
              </a:xfrm>
              <a:prstGeom prst="roundRect">
                <a:avLst/>
              </a:prstGeom>
              <a:noFill/>
              <a:ln>
                <a:solidFill>
                  <a:srgbClr val="EFB33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N" b="1" dirty="0">
                    <a:solidFill>
                      <a:srgbClr val="EFB335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Models</a:t>
                </a:r>
              </a:p>
            </p:txBody>
          </p:sp>
        </p:grp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CE96040F-111A-6148-844D-A7D173F78566}"/>
                </a:ext>
              </a:extLst>
            </p:cNvPr>
            <p:cNvGrpSpPr/>
            <p:nvPr/>
          </p:nvGrpSpPr>
          <p:grpSpPr>
            <a:xfrm>
              <a:off x="1264232" y="4282744"/>
              <a:ext cx="2513459" cy="486482"/>
              <a:chOff x="1264929" y="2930818"/>
              <a:chExt cx="2513459" cy="486482"/>
            </a:xfrm>
          </p:grpSpPr>
          <p:pic>
            <p:nvPicPr>
              <p:cNvPr id="74" name="Picture 73" descr="Icon&#10;&#10;Description automatically generated">
                <a:extLst>
                  <a:ext uri="{FF2B5EF4-FFF2-40B4-BE49-F238E27FC236}">
                    <a16:creationId xmlns:a16="http://schemas.microsoft.com/office/drawing/2014/main" id="{718D4EFE-B886-AF4B-81BE-65373F3156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flipH="1">
                <a:off x="1264929" y="2930818"/>
                <a:ext cx="486482" cy="486482"/>
              </a:xfrm>
              <a:prstGeom prst="rect">
                <a:avLst/>
              </a:prstGeom>
            </p:spPr>
          </p:pic>
          <p:sp>
            <p:nvSpPr>
              <p:cNvPr id="75" name="Rounded Rectangle 74">
                <a:extLst>
                  <a:ext uri="{FF2B5EF4-FFF2-40B4-BE49-F238E27FC236}">
                    <a16:creationId xmlns:a16="http://schemas.microsoft.com/office/drawing/2014/main" id="{4F1AC8BE-1050-E64F-873C-E7E182D67DE5}"/>
                  </a:ext>
                </a:extLst>
              </p:cNvPr>
              <p:cNvSpPr/>
              <p:nvPr/>
            </p:nvSpPr>
            <p:spPr>
              <a:xfrm>
                <a:off x="1701283" y="2963756"/>
                <a:ext cx="2077105" cy="342243"/>
              </a:xfrm>
              <a:prstGeom prst="roundRect">
                <a:avLst/>
              </a:prstGeom>
              <a:noFill/>
              <a:ln>
                <a:solidFill>
                  <a:srgbClr val="2747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N" b="1" dirty="0">
                    <a:solidFill>
                      <a:srgbClr val="1B4885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Creative Ideas</a:t>
                </a:r>
              </a:p>
            </p:txBody>
          </p:sp>
        </p:grp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071A4B3F-2D7B-9D4E-8E91-1B87B53AED69}"/>
                </a:ext>
              </a:extLst>
            </p:cNvPr>
            <p:cNvGrpSpPr/>
            <p:nvPr/>
          </p:nvGrpSpPr>
          <p:grpSpPr>
            <a:xfrm>
              <a:off x="1264232" y="4932528"/>
              <a:ext cx="2735079" cy="486482"/>
              <a:chOff x="1264929" y="3572412"/>
              <a:chExt cx="2735079" cy="486482"/>
            </a:xfrm>
          </p:grpSpPr>
          <p:pic>
            <p:nvPicPr>
              <p:cNvPr id="77" name="Picture 76" descr="Icon&#10;&#10;Description automatically generated">
                <a:extLst>
                  <a:ext uri="{FF2B5EF4-FFF2-40B4-BE49-F238E27FC236}">
                    <a16:creationId xmlns:a16="http://schemas.microsoft.com/office/drawing/2014/main" id="{963C8E2E-AD2F-A044-967A-1ED468656F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 flipH="1">
                <a:off x="1264929" y="3572412"/>
                <a:ext cx="486482" cy="486482"/>
              </a:xfrm>
              <a:prstGeom prst="rect">
                <a:avLst/>
              </a:prstGeom>
            </p:spPr>
          </p:pic>
          <p:sp>
            <p:nvSpPr>
              <p:cNvPr id="78" name="Rounded Rectangle 77">
                <a:extLst>
                  <a:ext uri="{FF2B5EF4-FFF2-40B4-BE49-F238E27FC236}">
                    <a16:creationId xmlns:a16="http://schemas.microsoft.com/office/drawing/2014/main" id="{1BDB56BA-7917-404D-8A48-0C173E0407FC}"/>
                  </a:ext>
                </a:extLst>
              </p:cNvPr>
              <p:cNvSpPr/>
              <p:nvPr/>
            </p:nvSpPr>
            <p:spPr>
              <a:xfrm>
                <a:off x="1701283" y="3608823"/>
                <a:ext cx="2298725" cy="342243"/>
              </a:xfrm>
              <a:prstGeom prst="roundRect">
                <a:avLst/>
              </a:prstGeom>
              <a:noFill/>
              <a:ln>
                <a:solidFill>
                  <a:srgbClr val="EFB33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N" b="1" dirty="0">
                    <a:solidFill>
                      <a:srgbClr val="EFB335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Further Attempts</a:t>
                </a:r>
              </a:p>
            </p:txBody>
          </p:sp>
        </p:grpSp>
        <p:grpSp>
          <p:nvGrpSpPr>
            <p:cNvPr id="68" name="Google Shape;68;p7"/>
            <p:cNvGrpSpPr/>
            <p:nvPr/>
          </p:nvGrpSpPr>
          <p:grpSpPr>
            <a:xfrm>
              <a:off x="553714" y="2188842"/>
              <a:ext cx="2424227" cy="523329"/>
              <a:chOff x="63179" y="470782"/>
              <a:chExt cx="2424300" cy="522900"/>
            </a:xfrm>
          </p:grpSpPr>
          <p:cxnSp>
            <p:nvCxnSpPr>
              <p:cNvPr id="69" name="Google Shape;69;p7"/>
              <p:cNvCxnSpPr>
                <a:cxnSpLocks/>
              </p:cNvCxnSpPr>
              <p:nvPr/>
            </p:nvCxnSpPr>
            <p:spPr>
              <a:xfrm>
                <a:off x="151331" y="841980"/>
                <a:ext cx="1632850" cy="0"/>
              </a:xfrm>
              <a:prstGeom prst="straightConnector1">
                <a:avLst/>
              </a:prstGeom>
              <a:noFill/>
              <a:ln w="76200" cap="flat" cmpd="sng">
                <a:solidFill>
                  <a:srgbClr val="EFB335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</p:cxnSp>
          <p:sp>
            <p:nvSpPr>
              <p:cNvPr id="70" name="Google Shape;70;p7"/>
              <p:cNvSpPr txBox="1"/>
              <p:nvPr/>
            </p:nvSpPr>
            <p:spPr>
              <a:xfrm>
                <a:off x="63179" y="470782"/>
                <a:ext cx="2424300" cy="52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1C4885"/>
                  </a:buClr>
                  <a:buSzPts val="2000"/>
                  <a:buFont typeface="Microsoft Yahei"/>
                  <a:buNone/>
                </a:pPr>
                <a:r>
                  <a:rPr lang="en-US" sz="2800" b="1" i="0" u="none" dirty="0">
                    <a:solidFill>
                      <a:srgbClr val="1C4885"/>
                    </a:solidFill>
                    <a:latin typeface="Microsoft Yahei"/>
                    <a:ea typeface="Microsoft Yahei"/>
                    <a:cs typeface="Microsoft Yahei"/>
                    <a:sym typeface="Microsoft Yahei"/>
                  </a:rPr>
                  <a:t>Contents</a:t>
                </a:r>
                <a:endParaRPr sz="2200" dirty="0"/>
              </a:p>
            </p:txBody>
          </p:sp>
        </p:grp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3C714559-4DB0-FD4A-AE99-E05F3A70220D}"/>
                </a:ext>
              </a:extLst>
            </p:cNvPr>
            <p:cNvSpPr txBox="1"/>
            <p:nvPr/>
          </p:nvSpPr>
          <p:spPr>
            <a:xfrm>
              <a:off x="1383338" y="2998222"/>
              <a:ext cx="29527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N" b="1" dirty="0">
                  <a:solidFill>
                    <a:srgbClr val="E8E6E6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1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D3281EE4-9CA8-284D-897B-F233BB1A9F0F}"/>
                </a:ext>
              </a:extLst>
            </p:cNvPr>
            <p:cNvSpPr txBox="1"/>
            <p:nvPr/>
          </p:nvSpPr>
          <p:spPr>
            <a:xfrm>
              <a:off x="1383338" y="3643289"/>
              <a:ext cx="29527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N" b="1" dirty="0">
                  <a:solidFill>
                    <a:srgbClr val="E8E6E6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2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F79AC2E4-C7ED-6044-B643-B8707F0C193A}"/>
                </a:ext>
              </a:extLst>
            </p:cNvPr>
            <p:cNvSpPr txBox="1"/>
            <p:nvPr/>
          </p:nvSpPr>
          <p:spPr>
            <a:xfrm>
              <a:off x="1407431" y="4333561"/>
              <a:ext cx="29527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N" b="1" dirty="0">
                  <a:solidFill>
                    <a:srgbClr val="E8E6E6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3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2D984D05-2FEC-1841-BE12-5F860BAD4303}"/>
                </a:ext>
              </a:extLst>
            </p:cNvPr>
            <p:cNvSpPr txBox="1"/>
            <p:nvPr/>
          </p:nvSpPr>
          <p:spPr>
            <a:xfrm>
              <a:off x="1383338" y="4993076"/>
              <a:ext cx="29527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N" b="1" dirty="0">
                  <a:solidFill>
                    <a:srgbClr val="E8E6E6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4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28"/>
          <p:cNvSpPr txBox="1"/>
          <p:nvPr/>
        </p:nvSpPr>
        <p:spPr>
          <a:xfrm>
            <a:off x="0" y="6120275"/>
            <a:ext cx="12192000" cy="737700"/>
          </a:xfrm>
          <a:prstGeom prst="rect">
            <a:avLst/>
          </a:prstGeom>
          <a:solidFill>
            <a:srgbClr val="1C488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78" name="Google Shape;378;p28"/>
          <p:cNvGrpSpPr/>
          <p:nvPr/>
        </p:nvGrpSpPr>
        <p:grpSpPr>
          <a:xfrm>
            <a:off x="5619137" y="4037837"/>
            <a:ext cx="6776991" cy="4229160"/>
            <a:chOff x="0" y="0"/>
            <a:chExt cx="5324474" cy="3322982"/>
          </a:xfrm>
        </p:grpSpPr>
        <p:pic>
          <p:nvPicPr>
            <p:cNvPr id="379" name="Google Shape;379;p28"/>
            <p:cNvPicPr preferRelativeResize="0"/>
            <p:nvPr/>
          </p:nvPicPr>
          <p:blipFill rotWithShape="1">
            <a:blip r:embed="rId3">
              <a:alphaModFix/>
            </a:blip>
            <a:srcRect b="52040"/>
            <a:stretch/>
          </p:blipFill>
          <p:spPr>
            <a:xfrm>
              <a:off x="6344" y="0"/>
              <a:ext cx="5318130" cy="16424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0" name="Google Shape;380;p28"/>
            <p:cNvPicPr preferRelativeResize="0"/>
            <p:nvPr/>
          </p:nvPicPr>
          <p:blipFill rotWithShape="1">
            <a:blip r:embed="rId3">
              <a:alphaModFix/>
            </a:blip>
            <a:srcRect t="50631" r="2629"/>
            <a:stretch/>
          </p:blipFill>
          <p:spPr>
            <a:xfrm>
              <a:off x="0" y="1632435"/>
              <a:ext cx="5178428" cy="169054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" name="Google Shape;130;p12">
            <a:extLst>
              <a:ext uri="{FF2B5EF4-FFF2-40B4-BE49-F238E27FC236}">
                <a16:creationId xmlns:a16="http://schemas.microsoft.com/office/drawing/2014/main" id="{E2A56BED-1922-D24F-B80F-102FE59BD248}"/>
              </a:ext>
            </a:extLst>
          </p:cNvPr>
          <p:cNvSpPr txBox="1"/>
          <p:nvPr/>
        </p:nvSpPr>
        <p:spPr>
          <a:xfrm>
            <a:off x="0" y="188912"/>
            <a:ext cx="144600" cy="463500"/>
          </a:xfrm>
          <a:prstGeom prst="rect">
            <a:avLst/>
          </a:prstGeom>
          <a:solidFill>
            <a:srgbClr val="1C488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文本框 10">
            <a:extLst>
              <a:ext uri="{FF2B5EF4-FFF2-40B4-BE49-F238E27FC236}">
                <a16:creationId xmlns:a16="http://schemas.microsoft.com/office/drawing/2014/main" id="{81C2C782-EE0B-9741-9375-23B9D83F2C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4624" y="220663"/>
            <a:ext cx="992187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400" b="1" dirty="0">
                <a:solidFill>
                  <a:srgbClr val="27478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Stochastic Decomposition --- Result</a:t>
            </a:r>
          </a:p>
        </p:txBody>
      </p:sp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D790D1B3-79B6-DF4B-AF62-1C91CF260BF8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11161" y="859169"/>
            <a:ext cx="9448800" cy="2451100"/>
          </a:xfrm>
          <a:prstGeom prst="rect">
            <a:avLst/>
          </a:prstGeom>
        </p:spPr>
      </p:pic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BDF0506B-E8D8-044D-B54C-237A64E8BA1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18666"/>
          <a:stretch/>
        </p:blipFill>
        <p:spPr>
          <a:xfrm>
            <a:off x="411161" y="3258356"/>
            <a:ext cx="9398000" cy="15803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5238398-8A43-2441-B7C1-07AB9285E501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09098" y="4791446"/>
            <a:ext cx="7772400" cy="93980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409098" y="1723292"/>
            <a:ext cx="4985862" cy="372794"/>
          </a:xfrm>
          <a:prstGeom prst="rect">
            <a:avLst/>
          </a:prstGeom>
          <a:noFill/>
          <a:ln>
            <a:solidFill>
              <a:srgbClr val="FF9D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0" name="Google Shape;390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32075" y="354012"/>
            <a:ext cx="7481887" cy="3743325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p29"/>
          <p:cNvSpPr txBox="1"/>
          <p:nvPr/>
        </p:nvSpPr>
        <p:spPr>
          <a:xfrm>
            <a:off x="0" y="4902200"/>
            <a:ext cx="12192000" cy="1955800"/>
          </a:xfrm>
          <a:prstGeom prst="rect">
            <a:avLst/>
          </a:prstGeom>
          <a:solidFill>
            <a:srgbClr val="1C488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2" name="Google Shape;392;p29"/>
          <p:cNvSpPr txBox="1"/>
          <p:nvPr/>
        </p:nvSpPr>
        <p:spPr>
          <a:xfrm>
            <a:off x="7425" y="1641150"/>
            <a:ext cx="1495500" cy="538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885"/>
              </a:buClr>
              <a:buSzPts val="34400"/>
              <a:buFont typeface="Microsoft Yahei"/>
              <a:buNone/>
            </a:pPr>
            <a:r>
              <a:rPr lang="en-US" sz="34400" b="1" i="0" u="none" dirty="0">
                <a:solidFill>
                  <a:srgbClr val="1C4885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3</a:t>
            </a:r>
            <a:endParaRPr dirty="0"/>
          </a:p>
        </p:txBody>
      </p:sp>
      <p:sp>
        <p:nvSpPr>
          <p:cNvPr id="393" name="Google Shape;393;p29"/>
          <p:cNvSpPr txBox="1"/>
          <p:nvPr/>
        </p:nvSpPr>
        <p:spPr>
          <a:xfrm>
            <a:off x="3123425" y="3768825"/>
            <a:ext cx="8365800" cy="9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885"/>
              </a:buClr>
              <a:buSzPts val="6600"/>
              <a:buFont typeface="Microsoft Yahei"/>
              <a:buNone/>
            </a:pPr>
            <a:r>
              <a:rPr lang="en-US" sz="5700" b="1">
                <a:solidFill>
                  <a:srgbClr val="1C4885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Creative Ideas</a:t>
            </a:r>
            <a:endParaRPr sz="500"/>
          </a:p>
        </p:txBody>
      </p:sp>
      <p:grpSp>
        <p:nvGrpSpPr>
          <p:cNvPr id="394" name="Google Shape;394;p29"/>
          <p:cNvGrpSpPr/>
          <p:nvPr/>
        </p:nvGrpSpPr>
        <p:grpSpPr>
          <a:xfrm>
            <a:off x="6804025" y="3178175"/>
            <a:ext cx="5578475" cy="3481387"/>
            <a:chOff x="0" y="0"/>
            <a:chExt cx="5324473" cy="3322983"/>
          </a:xfrm>
        </p:grpSpPr>
        <p:pic>
          <p:nvPicPr>
            <p:cNvPr id="395" name="Google Shape;395;p29"/>
            <p:cNvPicPr preferRelativeResize="0"/>
            <p:nvPr/>
          </p:nvPicPr>
          <p:blipFill rotWithShape="1">
            <a:blip r:embed="rId4">
              <a:alphaModFix/>
            </a:blip>
            <a:srcRect b="52039"/>
            <a:stretch/>
          </p:blipFill>
          <p:spPr>
            <a:xfrm>
              <a:off x="6344" y="0"/>
              <a:ext cx="5318129" cy="16424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6" name="Google Shape;396;p29"/>
            <p:cNvPicPr preferRelativeResize="0"/>
            <p:nvPr/>
          </p:nvPicPr>
          <p:blipFill rotWithShape="1">
            <a:blip r:embed="rId4">
              <a:alphaModFix/>
            </a:blip>
            <a:srcRect t="50632" r="2627"/>
            <a:stretch/>
          </p:blipFill>
          <p:spPr>
            <a:xfrm>
              <a:off x="0" y="1632435"/>
              <a:ext cx="5178427" cy="169054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97" name="Google Shape;397;p29"/>
          <p:cNvSpPr txBox="1"/>
          <p:nvPr/>
        </p:nvSpPr>
        <p:spPr>
          <a:xfrm>
            <a:off x="3014125" y="5240637"/>
            <a:ext cx="4978500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31750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icrosoft Yahei"/>
              <a:buChar char="●"/>
            </a:pPr>
            <a:r>
              <a:rPr lang="en-US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Improvements on the function</a:t>
            </a:r>
            <a:endParaRPr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457200" marR="0" lvl="0" indent="-31750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icrosoft Yahei"/>
              <a:buChar char="●"/>
            </a:pPr>
            <a:r>
              <a:rPr lang="en-US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Improvements on SA model</a:t>
            </a:r>
            <a:endParaRPr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398" name="Google Shape;398;p29"/>
          <p:cNvSpPr/>
          <p:nvPr/>
        </p:nvSpPr>
        <p:spPr>
          <a:xfrm>
            <a:off x="428625" y="4899025"/>
            <a:ext cx="2082800" cy="976312"/>
          </a:xfrm>
          <a:custGeom>
            <a:avLst/>
            <a:gdLst/>
            <a:ahLst/>
            <a:cxnLst/>
            <a:rect l="l" t="t" r="r" b="b"/>
            <a:pathLst>
              <a:path w="2083287" h="976698" extrusionOk="0">
                <a:moveTo>
                  <a:pt x="1378441" y="0"/>
                </a:moveTo>
                <a:lnTo>
                  <a:pt x="2083287" y="0"/>
                </a:lnTo>
                <a:lnTo>
                  <a:pt x="2064107" y="198447"/>
                </a:lnTo>
                <a:cubicBezTo>
                  <a:pt x="2021012" y="408454"/>
                  <a:pt x="1913273" y="579634"/>
                  <a:pt x="1740892" y="711989"/>
                </a:cubicBezTo>
                <a:cubicBezTo>
                  <a:pt x="1511050" y="888462"/>
                  <a:pt x="1204713" y="976698"/>
                  <a:pt x="821880" y="976698"/>
                </a:cubicBezTo>
                <a:cubicBezTo>
                  <a:pt x="481743" y="976698"/>
                  <a:pt x="207783" y="920483"/>
                  <a:pt x="0" y="808053"/>
                </a:cubicBezTo>
                <a:lnTo>
                  <a:pt x="0" y="199648"/>
                </a:lnTo>
                <a:cubicBezTo>
                  <a:pt x="220592" y="364736"/>
                  <a:pt x="478185" y="447280"/>
                  <a:pt x="772781" y="447280"/>
                </a:cubicBezTo>
                <a:cubicBezTo>
                  <a:pt x="959216" y="447280"/>
                  <a:pt x="1107226" y="406008"/>
                  <a:pt x="1216810" y="323464"/>
                </a:cubicBezTo>
                <a:cubicBezTo>
                  <a:pt x="1298998" y="261556"/>
                  <a:pt x="1350365" y="180035"/>
                  <a:pt x="1370912" y="78901"/>
                </a:cubicBezTo>
                <a:lnTo>
                  <a:pt x="137844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FEFC6360-AC8F-5044-8E06-3E5A2AC35E56}"/>
              </a:ext>
            </a:extLst>
          </p:cNvPr>
          <p:cNvGrpSpPr/>
          <p:nvPr/>
        </p:nvGrpSpPr>
        <p:grpSpPr>
          <a:xfrm>
            <a:off x="3651478" y="892858"/>
            <a:ext cx="9215751" cy="6036207"/>
            <a:chOff x="3651478" y="892858"/>
            <a:chExt cx="9215751" cy="6036207"/>
          </a:xfrm>
        </p:grpSpPr>
        <p:pic>
          <p:nvPicPr>
            <p:cNvPr id="23554" name="Picture 2">
              <a:extLst>
                <a:ext uri="{FF2B5EF4-FFF2-40B4-BE49-F238E27FC236}">
                  <a16:creationId xmlns:a16="http://schemas.microsoft.com/office/drawing/2014/main" id="{E0E6667C-5471-FA44-99B9-F118A9F6858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47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6399"/>
            <a:stretch/>
          </p:blipFill>
          <p:spPr bwMode="auto">
            <a:xfrm>
              <a:off x="5020097" y="1213028"/>
              <a:ext cx="7204448" cy="56815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F3DDEF1B-41E1-8F4D-A6DA-D32629630490}"/>
                </a:ext>
              </a:extLst>
            </p:cNvPr>
            <p:cNvGrpSpPr/>
            <p:nvPr/>
          </p:nvGrpSpPr>
          <p:grpSpPr>
            <a:xfrm>
              <a:off x="3651478" y="892858"/>
              <a:ext cx="9215751" cy="6036207"/>
              <a:chOff x="2284218" y="0"/>
              <a:chExt cx="10578918" cy="6929065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78FC7C61-D3FB-DC43-823D-9479F5A2946A}"/>
                  </a:ext>
                </a:extLst>
              </p:cNvPr>
              <p:cNvSpPr/>
              <p:nvPr/>
            </p:nvSpPr>
            <p:spPr>
              <a:xfrm>
                <a:off x="2284218" y="0"/>
                <a:ext cx="6067237" cy="6929065"/>
              </a:xfrm>
              <a:prstGeom prst="rect">
                <a:avLst/>
              </a:prstGeom>
              <a:gradFill>
                <a:gsLst>
                  <a:gs pos="30000">
                    <a:srgbClr val="E8E6E6"/>
                  </a:gs>
                  <a:gs pos="100000">
                    <a:srgbClr val="E8E6E6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 dirty="0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246A3D0B-FA61-FE4C-97E5-A6F2162F3000}"/>
                  </a:ext>
                </a:extLst>
              </p:cNvPr>
              <p:cNvSpPr/>
              <p:nvPr/>
            </p:nvSpPr>
            <p:spPr>
              <a:xfrm rot="5400000">
                <a:off x="5765408" y="-3145756"/>
                <a:ext cx="3781495" cy="10413960"/>
              </a:xfrm>
              <a:prstGeom prst="rect">
                <a:avLst/>
              </a:prstGeom>
              <a:gradFill>
                <a:gsLst>
                  <a:gs pos="9000">
                    <a:srgbClr val="E8E6E6"/>
                  </a:gs>
                  <a:gs pos="100000">
                    <a:srgbClr val="E8E6E6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 dirty="0"/>
              </a:p>
            </p:txBody>
          </p:sp>
        </p:grp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BBE0204-710E-AD49-8509-A68FCE85E8F7}"/>
              </a:ext>
            </a:extLst>
          </p:cNvPr>
          <p:cNvGrpSpPr/>
          <p:nvPr/>
        </p:nvGrpSpPr>
        <p:grpSpPr>
          <a:xfrm>
            <a:off x="-728843" y="-565600"/>
            <a:ext cx="4564056" cy="1881523"/>
            <a:chOff x="-728843" y="-565600"/>
            <a:chExt cx="4564056" cy="1881523"/>
          </a:xfrm>
        </p:grpSpPr>
        <p:sp>
          <p:nvSpPr>
            <p:cNvPr id="21" name="Parallelogram 20">
              <a:extLst>
                <a:ext uri="{FF2B5EF4-FFF2-40B4-BE49-F238E27FC236}">
                  <a16:creationId xmlns:a16="http://schemas.microsoft.com/office/drawing/2014/main" id="{C856A7A7-4D46-BA4E-811A-9B5CCD202CCC}"/>
                </a:ext>
              </a:extLst>
            </p:cNvPr>
            <p:cNvSpPr/>
            <p:nvPr/>
          </p:nvSpPr>
          <p:spPr>
            <a:xfrm rot="20374282">
              <a:off x="-728843" y="-565600"/>
              <a:ext cx="4564056" cy="1260379"/>
            </a:xfrm>
            <a:prstGeom prst="parallelogram">
              <a:avLst/>
            </a:prstGeom>
            <a:solidFill>
              <a:srgbClr val="1B4885">
                <a:alpha val="4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22" name="Parallelogram 21">
              <a:extLst>
                <a:ext uri="{FF2B5EF4-FFF2-40B4-BE49-F238E27FC236}">
                  <a16:creationId xmlns:a16="http://schemas.microsoft.com/office/drawing/2014/main" id="{9B278D5D-721D-3746-A551-1F2166FCA384}"/>
                </a:ext>
              </a:extLst>
            </p:cNvPr>
            <p:cNvSpPr/>
            <p:nvPr/>
          </p:nvSpPr>
          <p:spPr>
            <a:xfrm rot="20374282">
              <a:off x="376863" y="424772"/>
              <a:ext cx="2174660" cy="891151"/>
            </a:xfrm>
            <a:prstGeom prst="parallelogram">
              <a:avLst/>
            </a:prstGeom>
            <a:solidFill>
              <a:schemeClr val="accent1">
                <a:lumMod val="60000"/>
                <a:lumOff val="40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</p:grpSp>
      <p:sp>
        <p:nvSpPr>
          <p:cNvPr id="23" name="Parallelogram 22">
            <a:extLst>
              <a:ext uri="{FF2B5EF4-FFF2-40B4-BE49-F238E27FC236}">
                <a16:creationId xmlns:a16="http://schemas.microsoft.com/office/drawing/2014/main" id="{F80DF881-0A1E-9448-A012-69C2B6CCE964}"/>
              </a:ext>
            </a:extLst>
          </p:cNvPr>
          <p:cNvSpPr/>
          <p:nvPr/>
        </p:nvSpPr>
        <p:spPr>
          <a:xfrm rot="20374282">
            <a:off x="9472393" y="-375845"/>
            <a:ext cx="4564056" cy="751690"/>
          </a:xfrm>
          <a:prstGeom prst="parallelogram">
            <a:avLst/>
          </a:prstGeom>
          <a:solidFill>
            <a:srgbClr val="1B4885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4" name="Parallelogram 23">
            <a:extLst>
              <a:ext uri="{FF2B5EF4-FFF2-40B4-BE49-F238E27FC236}">
                <a16:creationId xmlns:a16="http://schemas.microsoft.com/office/drawing/2014/main" id="{95B92025-2812-124A-B86D-DE26CC1F2AD3}"/>
              </a:ext>
            </a:extLst>
          </p:cNvPr>
          <p:cNvSpPr/>
          <p:nvPr/>
        </p:nvSpPr>
        <p:spPr>
          <a:xfrm rot="20374282">
            <a:off x="10081459" y="-130441"/>
            <a:ext cx="4564056" cy="751690"/>
          </a:xfrm>
          <a:prstGeom prst="parallelogram">
            <a:avLst/>
          </a:prstGeom>
          <a:solidFill>
            <a:srgbClr val="EFB335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5" name="Parallelogram 24">
            <a:extLst>
              <a:ext uri="{FF2B5EF4-FFF2-40B4-BE49-F238E27FC236}">
                <a16:creationId xmlns:a16="http://schemas.microsoft.com/office/drawing/2014/main" id="{4271D848-9A94-2D49-8DB1-CADEDBCDC5BC}"/>
              </a:ext>
            </a:extLst>
          </p:cNvPr>
          <p:cNvSpPr/>
          <p:nvPr/>
        </p:nvSpPr>
        <p:spPr>
          <a:xfrm rot="20374282">
            <a:off x="-3030594" y="6553220"/>
            <a:ext cx="4564056" cy="751690"/>
          </a:xfrm>
          <a:prstGeom prst="parallelogram">
            <a:avLst/>
          </a:prstGeom>
          <a:solidFill>
            <a:srgbClr val="EFB335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055230E-A954-D640-9BA0-57332633E99F}"/>
              </a:ext>
            </a:extLst>
          </p:cNvPr>
          <p:cNvGrpSpPr/>
          <p:nvPr/>
        </p:nvGrpSpPr>
        <p:grpSpPr>
          <a:xfrm>
            <a:off x="206062" y="2637418"/>
            <a:ext cx="4819092" cy="1861405"/>
            <a:chOff x="206062" y="2188842"/>
            <a:chExt cx="4819092" cy="1861405"/>
          </a:xfrm>
        </p:grpSpPr>
        <p:cxnSp>
          <p:nvCxnSpPr>
            <p:cNvPr id="28" name="Elbow Connector 27">
              <a:extLst>
                <a:ext uri="{FF2B5EF4-FFF2-40B4-BE49-F238E27FC236}">
                  <a16:creationId xmlns:a16="http://schemas.microsoft.com/office/drawing/2014/main" id="{A426F12F-0091-1044-8F54-C3294F7CC799}"/>
                </a:ext>
              </a:extLst>
            </p:cNvPr>
            <p:cNvCxnSpPr>
              <a:cxnSpLocks/>
              <a:endCxn id="46" idx="3"/>
            </p:cNvCxnSpPr>
            <p:nvPr/>
          </p:nvCxnSpPr>
          <p:spPr>
            <a:xfrm rot="16200000" flipH="1">
              <a:off x="897811" y="2765030"/>
              <a:ext cx="523180" cy="209660"/>
            </a:xfrm>
            <a:prstGeom prst="bentConnector2">
              <a:avLst/>
            </a:prstGeom>
            <a:ln w="28575">
              <a:solidFill>
                <a:srgbClr val="1B488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Elbow Connector 29">
              <a:extLst>
                <a:ext uri="{FF2B5EF4-FFF2-40B4-BE49-F238E27FC236}">
                  <a16:creationId xmlns:a16="http://schemas.microsoft.com/office/drawing/2014/main" id="{DAB9B21C-908E-5448-B36F-E6600CEE9205}"/>
                </a:ext>
              </a:extLst>
            </p:cNvPr>
            <p:cNvCxnSpPr>
              <a:cxnSpLocks/>
              <a:endCxn id="48" idx="3"/>
            </p:cNvCxnSpPr>
            <p:nvPr/>
          </p:nvCxnSpPr>
          <p:spPr>
            <a:xfrm rot="16200000" flipH="1">
              <a:off x="735441" y="3278215"/>
              <a:ext cx="847920" cy="209662"/>
            </a:xfrm>
            <a:prstGeom prst="bentConnector2">
              <a:avLst/>
            </a:prstGeom>
            <a:ln w="28575">
              <a:solidFill>
                <a:srgbClr val="1B488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6EA66FC5-D288-7043-A249-1DCCD97E2C29}"/>
                </a:ext>
              </a:extLst>
            </p:cNvPr>
            <p:cNvGrpSpPr/>
            <p:nvPr/>
          </p:nvGrpSpPr>
          <p:grpSpPr>
            <a:xfrm>
              <a:off x="1264232" y="3563765"/>
              <a:ext cx="3760922" cy="486482"/>
              <a:chOff x="1264232" y="3563765"/>
              <a:chExt cx="3760922" cy="486482"/>
            </a:xfrm>
          </p:grpSpPr>
          <p:pic>
            <p:nvPicPr>
              <p:cNvPr id="48" name="Picture 47" descr="Icon&#10;&#10;Description automatically generated">
                <a:extLst>
                  <a:ext uri="{FF2B5EF4-FFF2-40B4-BE49-F238E27FC236}">
                    <a16:creationId xmlns:a16="http://schemas.microsoft.com/office/drawing/2014/main" id="{6845F168-21BE-1D46-9C4B-258629B97D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flipH="1">
                <a:off x="1264232" y="3563765"/>
                <a:ext cx="486482" cy="486482"/>
              </a:xfrm>
              <a:prstGeom prst="rect">
                <a:avLst/>
              </a:prstGeom>
            </p:spPr>
          </p:pic>
          <p:sp>
            <p:nvSpPr>
              <p:cNvPr id="49" name="Rounded Rectangle 48">
                <a:extLst>
                  <a:ext uri="{FF2B5EF4-FFF2-40B4-BE49-F238E27FC236}">
                    <a16:creationId xmlns:a16="http://schemas.microsoft.com/office/drawing/2014/main" id="{3F4F5B49-7339-4548-8334-60DEAE9A3DFF}"/>
                  </a:ext>
                </a:extLst>
              </p:cNvPr>
              <p:cNvSpPr/>
              <p:nvPr/>
            </p:nvSpPr>
            <p:spPr>
              <a:xfrm>
                <a:off x="1700586" y="3596703"/>
                <a:ext cx="3324568" cy="342243"/>
              </a:xfrm>
              <a:prstGeom prst="roundRect">
                <a:avLst/>
              </a:prstGeom>
              <a:noFill/>
              <a:ln>
                <a:solidFill>
                  <a:srgbClr val="2747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b="1" dirty="0">
                    <a:solidFill>
                      <a:srgbClr val="1B4885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Improvements on the SA model</a:t>
                </a:r>
              </a:p>
            </p:txBody>
          </p: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215F298C-DCE2-4D4C-AC2C-932FBCB31BA6}"/>
                </a:ext>
              </a:extLst>
            </p:cNvPr>
            <p:cNvGrpSpPr/>
            <p:nvPr/>
          </p:nvGrpSpPr>
          <p:grpSpPr>
            <a:xfrm>
              <a:off x="1264231" y="2888209"/>
              <a:ext cx="3412965" cy="486482"/>
              <a:chOff x="1264231" y="2888209"/>
              <a:chExt cx="3412965" cy="486482"/>
            </a:xfrm>
          </p:grpSpPr>
          <p:pic>
            <p:nvPicPr>
              <p:cNvPr id="46" name="Picture 45" descr="Icon&#10;&#10;Description automatically generated">
                <a:extLst>
                  <a:ext uri="{FF2B5EF4-FFF2-40B4-BE49-F238E27FC236}">
                    <a16:creationId xmlns:a16="http://schemas.microsoft.com/office/drawing/2014/main" id="{B123CD56-FD8A-FA48-9447-1CF14C9D2B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 flipH="1">
                <a:off x="1264231" y="2888209"/>
                <a:ext cx="486482" cy="486482"/>
              </a:xfrm>
              <a:prstGeom prst="rect">
                <a:avLst/>
              </a:prstGeom>
            </p:spPr>
          </p:pic>
          <p:sp>
            <p:nvSpPr>
              <p:cNvPr id="47" name="Rounded Rectangle 46">
                <a:extLst>
                  <a:ext uri="{FF2B5EF4-FFF2-40B4-BE49-F238E27FC236}">
                    <a16:creationId xmlns:a16="http://schemas.microsoft.com/office/drawing/2014/main" id="{E9CAFDC6-CBE8-0B40-9941-5328A05EC948}"/>
                  </a:ext>
                </a:extLst>
              </p:cNvPr>
              <p:cNvSpPr/>
              <p:nvPr/>
            </p:nvSpPr>
            <p:spPr>
              <a:xfrm>
                <a:off x="1700586" y="2924620"/>
                <a:ext cx="2976610" cy="342243"/>
              </a:xfrm>
              <a:prstGeom prst="roundRect">
                <a:avLst/>
              </a:prstGeom>
              <a:noFill/>
              <a:ln>
                <a:solidFill>
                  <a:srgbClr val="EFB33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b="1" dirty="0">
                    <a:solidFill>
                      <a:srgbClr val="EFB335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Improvements on the function</a:t>
                </a:r>
              </a:p>
            </p:txBody>
          </p:sp>
        </p:grpSp>
        <p:grpSp>
          <p:nvGrpSpPr>
            <p:cNvPr id="35" name="Google Shape;68;p7">
              <a:extLst>
                <a:ext uri="{FF2B5EF4-FFF2-40B4-BE49-F238E27FC236}">
                  <a16:creationId xmlns:a16="http://schemas.microsoft.com/office/drawing/2014/main" id="{B13ED6D3-C27A-5D46-8882-A30C7C510217}"/>
                </a:ext>
              </a:extLst>
            </p:cNvPr>
            <p:cNvGrpSpPr/>
            <p:nvPr/>
          </p:nvGrpSpPr>
          <p:grpSpPr>
            <a:xfrm>
              <a:off x="206062" y="2188842"/>
              <a:ext cx="3480113" cy="523180"/>
              <a:chOff x="-284483" y="470782"/>
              <a:chExt cx="3480217" cy="522751"/>
            </a:xfrm>
          </p:grpSpPr>
          <p:cxnSp>
            <p:nvCxnSpPr>
              <p:cNvPr id="40" name="Google Shape;69;p7">
                <a:extLst>
                  <a:ext uri="{FF2B5EF4-FFF2-40B4-BE49-F238E27FC236}">
                    <a16:creationId xmlns:a16="http://schemas.microsoft.com/office/drawing/2014/main" id="{6E736409-8B92-C44B-AF9E-CE7CEEFC782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1331" y="841980"/>
                <a:ext cx="2544326" cy="0"/>
              </a:xfrm>
              <a:prstGeom prst="straightConnector1">
                <a:avLst/>
              </a:prstGeom>
              <a:noFill/>
              <a:ln w="76200" cap="flat" cmpd="sng">
                <a:solidFill>
                  <a:srgbClr val="EFB335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</p:cxnSp>
          <p:sp>
            <p:nvSpPr>
              <p:cNvPr id="41" name="Google Shape;70;p7">
                <a:extLst>
                  <a:ext uri="{FF2B5EF4-FFF2-40B4-BE49-F238E27FC236}">
                    <a16:creationId xmlns:a16="http://schemas.microsoft.com/office/drawing/2014/main" id="{249213D8-0D1C-E84B-9198-13D121104994}"/>
                  </a:ext>
                </a:extLst>
              </p:cNvPr>
              <p:cNvSpPr txBox="1"/>
              <p:nvPr/>
            </p:nvSpPr>
            <p:spPr>
              <a:xfrm>
                <a:off x="-284483" y="470782"/>
                <a:ext cx="3480217" cy="52275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1C4885"/>
                  </a:buClr>
                  <a:buSzPts val="2000"/>
                  <a:buFont typeface="Microsoft Yahei"/>
                  <a:buNone/>
                </a:pPr>
                <a:r>
                  <a:rPr lang="en-US" sz="2800" b="1" dirty="0">
                    <a:solidFill>
                      <a:srgbClr val="1C4885"/>
                    </a:solidFill>
                    <a:latin typeface="Microsoft Yahei"/>
                    <a:ea typeface="Microsoft Yahei"/>
                    <a:sym typeface="Microsoft Yahei"/>
                  </a:rPr>
                  <a:t>3.Creative Ideas</a:t>
                </a:r>
                <a:endParaRPr sz="2200" dirty="0"/>
              </a:p>
            </p:txBody>
          </p:sp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B82FC0E3-E69E-9E42-B0E2-3B0D86C63BA9}"/>
                </a:ext>
              </a:extLst>
            </p:cNvPr>
            <p:cNvSpPr txBox="1"/>
            <p:nvPr/>
          </p:nvSpPr>
          <p:spPr>
            <a:xfrm>
              <a:off x="1382641" y="3631169"/>
              <a:ext cx="29527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N" b="1" dirty="0">
                  <a:solidFill>
                    <a:srgbClr val="E8E6E6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2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D4F5745-5506-714A-8BA4-480B4F9CCF3A}"/>
                </a:ext>
              </a:extLst>
            </p:cNvPr>
            <p:cNvSpPr txBox="1"/>
            <p:nvPr/>
          </p:nvSpPr>
          <p:spPr>
            <a:xfrm>
              <a:off x="1382640" y="2959086"/>
              <a:ext cx="29527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N" b="1" dirty="0">
                  <a:solidFill>
                    <a:srgbClr val="E8E6E6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79707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1" name="Google Shape;441;p32"/>
          <p:cNvPicPr preferRelativeResize="0"/>
          <p:nvPr/>
        </p:nvPicPr>
        <p:blipFill rotWithShape="1">
          <a:blip r:embed="rId3">
            <a:alphaModFix amt="52999"/>
          </a:blip>
          <a:srcRect/>
          <a:stretch/>
        </p:blipFill>
        <p:spPr>
          <a:xfrm>
            <a:off x="2157867" y="-124239"/>
            <a:ext cx="7480301" cy="3743325"/>
          </a:xfrm>
          <a:prstGeom prst="rect">
            <a:avLst/>
          </a:prstGeom>
          <a:noFill/>
          <a:ln>
            <a:noFill/>
          </a:ln>
        </p:spPr>
      </p:pic>
      <p:sp>
        <p:nvSpPr>
          <p:cNvPr id="447" name="Google Shape;447;p32"/>
          <p:cNvSpPr txBox="1"/>
          <p:nvPr/>
        </p:nvSpPr>
        <p:spPr>
          <a:xfrm>
            <a:off x="490500" y="1091225"/>
            <a:ext cx="6752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8" name="Google Shape;448;p32"/>
          <p:cNvSpPr txBox="1"/>
          <p:nvPr/>
        </p:nvSpPr>
        <p:spPr>
          <a:xfrm>
            <a:off x="221682" y="1021002"/>
            <a:ext cx="7480301" cy="1314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err="1">
                <a:solidFill>
                  <a:srgbClr val="1B4885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/>
                <a:sym typeface="Times New Roman"/>
              </a:rPr>
              <a:t>aij</a:t>
            </a:r>
            <a:r>
              <a:rPr lang="en-US" sz="1800" b="1" dirty="0">
                <a:solidFill>
                  <a:srgbClr val="1B4885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/>
                <a:sym typeface="Times New Roman"/>
              </a:rPr>
              <a:t>： result of transshipment from retailer </a:t>
            </a:r>
            <a:r>
              <a:rPr lang="en-US" sz="1800" b="1" dirty="0" err="1">
                <a:solidFill>
                  <a:srgbClr val="1B4885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/>
                <a:sym typeface="Times New Roman"/>
              </a:rPr>
              <a:t>i</a:t>
            </a:r>
            <a:r>
              <a:rPr lang="en-US" sz="1800" b="1" dirty="0">
                <a:solidFill>
                  <a:srgbClr val="1B4885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/>
                <a:sym typeface="Times New Roman"/>
              </a:rPr>
              <a:t> to j.</a:t>
            </a:r>
            <a:endParaRPr sz="1800" b="1" dirty="0">
              <a:solidFill>
                <a:srgbClr val="1B4885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/>
              <a:sym typeface="Times New Roman"/>
            </a:endParaRPr>
          </a:p>
          <a:p>
            <a:pPr marL="457200" marR="0" lvl="0" indent="-31750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●"/>
            </a:pPr>
            <a:r>
              <a:rPr lang="en-US" sz="1800" b="1" dirty="0">
                <a:solidFill>
                  <a:srgbClr val="1B4885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/>
                <a:sym typeface="Times New Roman"/>
              </a:rPr>
              <a:t>If the transshipment from </a:t>
            </a:r>
            <a:r>
              <a:rPr lang="en-US" sz="1800" b="1" dirty="0" err="1">
                <a:solidFill>
                  <a:srgbClr val="1B4885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/>
                <a:sym typeface="Times New Roman"/>
              </a:rPr>
              <a:t>i</a:t>
            </a:r>
            <a:r>
              <a:rPr lang="en-US" sz="1800" b="1" dirty="0">
                <a:solidFill>
                  <a:srgbClr val="1B4885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/>
                <a:sym typeface="Times New Roman"/>
              </a:rPr>
              <a:t> to j is successful, </a:t>
            </a:r>
            <a:r>
              <a:rPr lang="en-US" sz="1800" b="1" dirty="0" err="1">
                <a:solidFill>
                  <a:srgbClr val="1B4885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/>
                <a:sym typeface="Times New Roman"/>
              </a:rPr>
              <a:t>aij</a:t>
            </a:r>
            <a:r>
              <a:rPr lang="en-US" sz="1800" b="1" dirty="0">
                <a:solidFill>
                  <a:srgbClr val="1B4885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/>
                <a:sym typeface="Times New Roman"/>
              </a:rPr>
              <a:t>=1;</a:t>
            </a:r>
            <a:endParaRPr sz="1800" b="1" dirty="0">
              <a:solidFill>
                <a:srgbClr val="1B4885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/>
              <a:sym typeface="Times New Roman"/>
            </a:endParaRPr>
          </a:p>
          <a:p>
            <a:pPr marL="457200" marR="0" lvl="0" indent="-31750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●"/>
            </a:pPr>
            <a:r>
              <a:rPr lang="en-US" sz="1800" b="1" dirty="0">
                <a:solidFill>
                  <a:srgbClr val="1B4885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/>
                <a:sym typeface="Times New Roman"/>
              </a:rPr>
              <a:t>If the transshipment from </a:t>
            </a:r>
            <a:r>
              <a:rPr lang="en-US" sz="1800" b="1" dirty="0" err="1">
                <a:solidFill>
                  <a:srgbClr val="1B4885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/>
                <a:sym typeface="Times New Roman"/>
              </a:rPr>
              <a:t>i</a:t>
            </a:r>
            <a:r>
              <a:rPr lang="en-US" sz="1800" b="1" dirty="0">
                <a:solidFill>
                  <a:srgbClr val="1B4885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/>
                <a:sym typeface="Times New Roman"/>
              </a:rPr>
              <a:t> to j is unsuccessful, </a:t>
            </a:r>
            <a:r>
              <a:rPr lang="en-US" sz="1800" b="1" dirty="0" err="1">
                <a:solidFill>
                  <a:srgbClr val="1B4885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/>
                <a:sym typeface="Times New Roman"/>
              </a:rPr>
              <a:t>aij</a:t>
            </a:r>
            <a:r>
              <a:rPr lang="en-US" sz="1800" b="1" dirty="0">
                <a:solidFill>
                  <a:srgbClr val="1B4885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/>
                <a:sym typeface="Times New Roman"/>
              </a:rPr>
              <a:t> =0.</a:t>
            </a:r>
            <a:endParaRPr sz="1800" b="1" i="1" dirty="0">
              <a:solidFill>
                <a:srgbClr val="1B4885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/>
              <a:sym typeface="Times New Roman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8AAD8F8-9C9B-0D4E-BFC8-3BF852C91D56}"/>
              </a:ext>
            </a:extLst>
          </p:cNvPr>
          <p:cNvGrpSpPr/>
          <p:nvPr/>
        </p:nvGrpSpPr>
        <p:grpSpPr>
          <a:xfrm>
            <a:off x="-1100379" y="2467501"/>
            <a:ext cx="12593830" cy="3919682"/>
            <a:chOff x="-921087" y="2452001"/>
            <a:chExt cx="12593830" cy="3919682"/>
          </a:xfrm>
        </p:grpSpPr>
        <p:sp>
          <p:nvSpPr>
            <p:cNvPr id="442" name="Google Shape;442;p32"/>
            <p:cNvSpPr txBox="1"/>
            <p:nvPr/>
          </p:nvSpPr>
          <p:spPr>
            <a:xfrm>
              <a:off x="-921087" y="2910902"/>
              <a:ext cx="12593830" cy="3460781"/>
            </a:xfrm>
            <a:prstGeom prst="parallelogram">
              <a:avLst/>
            </a:prstGeom>
            <a:solidFill>
              <a:srgbClr val="1C4885">
                <a:alpha val="50000"/>
              </a:srgbClr>
            </a:solidFill>
            <a:ln>
              <a:noFill/>
            </a:ln>
            <a:effectLst>
              <a:outerShdw sx="1000" sy="1000" algn="ctr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3" name="Google Shape;453;p32"/>
            <p:cNvSpPr txBox="1"/>
            <p:nvPr/>
          </p:nvSpPr>
          <p:spPr>
            <a:xfrm>
              <a:off x="877841" y="2452001"/>
              <a:ext cx="4131300" cy="51947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lnSpc>
                  <a:spcPct val="13571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 dirty="0">
                  <a:solidFill>
                    <a:srgbClr val="1B4885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/>
                  <a:sym typeface="Times New Roman"/>
                </a:rPr>
                <a:t>The constraints of primal problem:</a:t>
              </a:r>
              <a:endParaRPr dirty="0">
                <a:solidFill>
                  <a:srgbClr val="1B4885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DBF988CB-E8A7-AA48-95FD-83A94EE64BBE}"/>
                </a:ext>
              </a:extLst>
            </p:cNvPr>
            <p:cNvGrpSpPr/>
            <p:nvPr/>
          </p:nvGrpSpPr>
          <p:grpSpPr>
            <a:xfrm>
              <a:off x="1092180" y="3425376"/>
              <a:ext cx="4033625" cy="2310400"/>
              <a:chOff x="760439" y="2880660"/>
              <a:chExt cx="4033625" cy="2310400"/>
            </a:xfrm>
          </p:grpSpPr>
          <p:pic>
            <p:nvPicPr>
              <p:cNvPr id="449" name="Google Shape;449;p32"/>
              <p:cNvPicPr preferRelativeResize="0"/>
              <p:nvPr/>
            </p:nvPicPr>
            <p:blipFill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alphaModFix/>
              </a:blip>
              <a:stretch>
                <a:fillRect/>
              </a:stretch>
            </p:blipFill>
            <p:spPr>
              <a:xfrm>
                <a:off x="760439" y="2880660"/>
                <a:ext cx="4033625" cy="23104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54" name="Google Shape;454;p32"/>
              <p:cNvSpPr/>
              <p:nvPr/>
            </p:nvSpPr>
            <p:spPr>
              <a:xfrm>
                <a:off x="1750076" y="3628747"/>
                <a:ext cx="521400" cy="289200"/>
              </a:xfrm>
              <a:prstGeom prst="rect">
                <a:avLst/>
              </a:prstGeom>
              <a:noFill/>
              <a:ln w="28575" cap="flat" cmpd="sng">
                <a:solidFill>
                  <a:srgbClr val="EFB33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0CFE0D74-062D-7240-9FC9-3A0883D6AD2E}"/>
              </a:ext>
            </a:extLst>
          </p:cNvPr>
          <p:cNvGrpSpPr/>
          <p:nvPr/>
        </p:nvGrpSpPr>
        <p:grpSpPr>
          <a:xfrm>
            <a:off x="5046103" y="2461791"/>
            <a:ext cx="6677471" cy="4137550"/>
            <a:chOff x="4760684" y="2362527"/>
            <a:chExt cx="6677471" cy="4137550"/>
          </a:xfrm>
        </p:grpSpPr>
        <p:sp>
          <p:nvSpPr>
            <p:cNvPr id="20" name="Google Shape;442;p32">
              <a:extLst>
                <a:ext uri="{FF2B5EF4-FFF2-40B4-BE49-F238E27FC236}">
                  <a16:creationId xmlns:a16="http://schemas.microsoft.com/office/drawing/2014/main" id="{C1EB2D96-51CF-994E-9E1A-ED1BD6D6EBC3}"/>
                </a:ext>
              </a:extLst>
            </p:cNvPr>
            <p:cNvSpPr txBox="1"/>
            <p:nvPr/>
          </p:nvSpPr>
          <p:spPr>
            <a:xfrm>
              <a:off x="4760684" y="3039297"/>
              <a:ext cx="6677471" cy="3460780"/>
            </a:xfrm>
            <a:prstGeom prst="parallelogram">
              <a:avLst/>
            </a:prstGeom>
            <a:solidFill>
              <a:srgbClr val="FFC000">
                <a:alpha val="50000"/>
              </a:srgbClr>
            </a:solidFill>
            <a:ln>
              <a:noFill/>
            </a:ln>
            <a:effectLst>
              <a:outerShdw sx="1000" sy="1000" algn="ctr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0" name="Google Shape;450;p32"/>
            <p:cNvSpPr txBox="1"/>
            <p:nvPr/>
          </p:nvSpPr>
          <p:spPr>
            <a:xfrm>
              <a:off x="5727042" y="2362527"/>
              <a:ext cx="1920876" cy="51947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lnSpc>
                  <a:spcPct val="13571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 dirty="0">
                  <a:solidFill>
                    <a:srgbClr val="1B4885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/>
                  <a:sym typeface="Times New Roman"/>
                </a:rPr>
                <a:t>Dual problem:</a:t>
              </a:r>
              <a:endParaRPr dirty="0">
                <a:solidFill>
                  <a:srgbClr val="1B4885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pic>
          <p:nvPicPr>
            <p:cNvPr id="451" name="Google Shape;451;p32"/>
            <p:cNvPicPr preferRelativeResize="0"/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alphaModFix/>
            </a:blip>
            <a:stretch>
              <a:fillRect/>
            </a:stretch>
          </p:blipFill>
          <p:spPr>
            <a:xfrm>
              <a:off x="5896987" y="3208758"/>
              <a:ext cx="4581925" cy="2909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55" name="Google Shape;455;p32"/>
            <p:cNvSpPr/>
            <p:nvPr/>
          </p:nvSpPr>
          <p:spPr>
            <a:xfrm>
              <a:off x="7304503" y="4784331"/>
              <a:ext cx="521400" cy="289200"/>
            </a:xfrm>
            <a:prstGeom prst="rect">
              <a:avLst/>
            </a:prstGeom>
            <a:noFill/>
            <a:ln w="28575" cap="flat" cmpd="sng">
              <a:solidFill>
                <a:srgbClr val="1B488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" name="Google Shape;130;p12">
            <a:extLst>
              <a:ext uri="{FF2B5EF4-FFF2-40B4-BE49-F238E27FC236}">
                <a16:creationId xmlns:a16="http://schemas.microsoft.com/office/drawing/2014/main" id="{9B4FAB73-80FE-3141-B9C3-099D6AF14FAB}"/>
              </a:ext>
            </a:extLst>
          </p:cNvPr>
          <p:cNvSpPr txBox="1"/>
          <p:nvPr/>
        </p:nvSpPr>
        <p:spPr>
          <a:xfrm>
            <a:off x="0" y="188912"/>
            <a:ext cx="144600" cy="463500"/>
          </a:xfrm>
          <a:prstGeom prst="rect">
            <a:avLst/>
          </a:prstGeom>
          <a:solidFill>
            <a:srgbClr val="1C488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文本框 10">
            <a:extLst>
              <a:ext uri="{FF2B5EF4-FFF2-40B4-BE49-F238E27FC236}">
                <a16:creationId xmlns:a16="http://schemas.microsoft.com/office/drawing/2014/main" id="{6F2B1D06-ACAD-EE42-975F-CB692EB93F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4624" y="220663"/>
            <a:ext cx="244157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400" b="1" dirty="0">
                <a:solidFill>
                  <a:srgbClr val="27478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Lost</a:t>
            </a:r>
            <a:r>
              <a:rPr lang="zh-CN" altLang="en-US" sz="2400" b="1" dirty="0">
                <a:solidFill>
                  <a:srgbClr val="27478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b="1" dirty="0">
                <a:solidFill>
                  <a:srgbClr val="27478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Package</a:t>
            </a:r>
          </a:p>
        </p:txBody>
      </p:sp>
    </p:spTree>
    <p:extLst>
      <p:ext uri="{BB962C8B-B14F-4D97-AF65-F5344CB8AC3E}">
        <p14:creationId xmlns:p14="http://schemas.microsoft.com/office/powerpoint/2010/main" val="4268153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33"/>
          <p:cNvSpPr txBox="1"/>
          <p:nvPr/>
        </p:nvSpPr>
        <p:spPr>
          <a:xfrm>
            <a:off x="490500" y="1091225"/>
            <a:ext cx="6752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0" name="Google Shape;470;p33"/>
          <p:cNvSpPr txBox="1"/>
          <p:nvPr/>
        </p:nvSpPr>
        <p:spPr>
          <a:xfrm>
            <a:off x="490500" y="3429000"/>
            <a:ext cx="4801849" cy="1661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FF9D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/>
                <a:sym typeface="Times New Roman"/>
              </a:rPr>
              <a:t>Input: </a:t>
            </a:r>
            <a:r>
              <a:rPr lang="en-US" sz="1600" dirty="0">
                <a:solidFill>
                  <a:schemeClr val="dk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/>
                <a:sym typeface="Times New Roman"/>
              </a:rPr>
              <a:t>a mean </a:t>
            </a:r>
            <a:r>
              <a:rPr lang="en-US" sz="1600" dirty="0" smtClean="0">
                <a:solidFill>
                  <a:schemeClr val="dk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/>
                <a:sym typeface="Times New Roman"/>
              </a:rPr>
              <a:t>unsuccessfully </a:t>
            </a:r>
            <a:r>
              <a:rPr lang="en-US" sz="1600" dirty="0">
                <a:solidFill>
                  <a:schemeClr val="dk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/>
                <a:sym typeface="Times New Roman"/>
              </a:rPr>
              <a:t>delivered rate, standard deviation, and number of retailers;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FF9D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/>
                <a:sym typeface="Times New Roman"/>
              </a:rPr>
              <a:t>Output:</a:t>
            </a:r>
            <a:r>
              <a:rPr lang="en-US" sz="1600" dirty="0">
                <a:solidFill>
                  <a:srgbClr val="FF9D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/>
                <a:sym typeface="Times New Roman"/>
              </a:rPr>
              <a:t> </a:t>
            </a:r>
            <a:r>
              <a:rPr lang="en-US" sz="1600" dirty="0">
                <a:solidFill>
                  <a:schemeClr val="dk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/>
                <a:sym typeface="Times New Roman"/>
              </a:rPr>
              <a:t>A (result of shipment)</a:t>
            </a:r>
            <a:endParaRPr sz="1600" dirty="0">
              <a:solidFill>
                <a:schemeClr val="dk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/>
              <a:sym typeface="Times New Roman"/>
            </a:endParaRPr>
          </a:p>
        </p:txBody>
      </p:sp>
      <p:sp>
        <p:nvSpPr>
          <p:cNvPr id="14" name="Google Shape;130;p12">
            <a:extLst>
              <a:ext uri="{FF2B5EF4-FFF2-40B4-BE49-F238E27FC236}">
                <a16:creationId xmlns:a16="http://schemas.microsoft.com/office/drawing/2014/main" id="{15C16047-FFED-9E48-A62E-A373EC14B47C}"/>
              </a:ext>
            </a:extLst>
          </p:cNvPr>
          <p:cNvSpPr txBox="1"/>
          <p:nvPr/>
        </p:nvSpPr>
        <p:spPr>
          <a:xfrm>
            <a:off x="0" y="188912"/>
            <a:ext cx="144600" cy="463500"/>
          </a:xfrm>
          <a:prstGeom prst="rect">
            <a:avLst/>
          </a:prstGeom>
          <a:solidFill>
            <a:srgbClr val="1C488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文本框 10">
            <a:extLst>
              <a:ext uri="{FF2B5EF4-FFF2-40B4-BE49-F238E27FC236}">
                <a16:creationId xmlns:a16="http://schemas.microsoft.com/office/drawing/2014/main" id="{34B68EA2-2CF2-5B43-AB87-4AEAE7CF78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4624" y="220663"/>
            <a:ext cx="244157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400" b="1" dirty="0">
                <a:solidFill>
                  <a:srgbClr val="27478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Lost</a:t>
            </a:r>
            <a:r>
              <a:rPr lang="zh-CN" altLang="en-US" sz="2400" b="1" dirty="0">
                <a:solidFill>
                  <a:srgbClr val="27478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b="1" dirty="0">
                <a:solidFill>
                  <a:srgbClr val="27478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Package</a:t>
            </a:r>
          </a:p>
        </p:txBody>
      </p:sp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F1ECDCFB-6487-9E4D-B209-BD5A4E93615E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3F3F3"/>
              </a:clrFrom>
              <a:clrTo>
                <a:srgbClr val="F3F3F3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0410" y="682328"/>
            <a:ext cx="4751626" cy="2450236"/>
          </a:xfrm>
          <a:prstGeom prst="rect">
            <a:avLst/>
          </a:prstGeo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89ED6730-BD71-3F4E-A750-8838A0888948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3F3F3"/>
              </a:clrFrom>
              <a:clrTo>
                <a:srgbClr val="F3F3F3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242126" y="652412"/>
            <a:ext cx="6757755" cy="5890264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8445EF19-0020-AA4C-8591-FA98BD114B2B}"/>
              </a:ext>
            </a:extLst>
          </p:cNvPr>
          <p:cNvGrpSpPr/>
          <p:nvPr/>
        </p:nvGrpSpPr>
        <p:grpSpPr>
          <a:xfrm flipV="1">
            <a:off x="-963240" y="5462661"/>
            <a:ext cx="4564056" cy="1881523"/>
            <a:chOff x="-728843" y="-565600"/>
            <a:chExt cx="4564056" cy="1881523"/>
          </a:xfrm>
        </p:grpSpPr>
        <p:sp>
          <p:nvSpPr>
            <p:cNvPr id="23" name="Parallelogram 22">
              <a:extLst>
                <a:ext uri="{FF2B5EF4-FFF2-40B4-BE49-F238E27FC236}">
                  <a16:creationId xmlns:a16="http://schemas.microsoft.com/office/drawing/2014/main" id="{31E63384-67AD-2D41-AA4A-BA7E6E90B99D}"/>
                </a:ext>
              </a:extLst>
            </p:cNvPr>
            <p:cNvSpPr/>
            <p:nvPr/>
          </p:nvSpPr>
          <p:spPr>
            <a:xfrm rot="20374282">
              <a:off x="-728843" y="-565600"/>
              <a:ext cx="4564056" cy="1260379"/>
            </a:xfrm>
            <a:prstGeom prst="parallelogram">
              <a:avLst/>
            </a:prstGeom>
            <a:solidFill>
              <a:srgbClr val="1B4885">
                <a:alpha val="4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24" name="Parallelogram 23">
              <a:extLst>
                <a:ext uri="{FF2B5EF4-FFF2-40B4-BE49-F238E27FC236}">
                  <a16:creationId xmlns:a16="http://schemas.microsoft.com/office/drawing/2014/main" id="{F2CBD3D0-C170-EE49-9C17-C082793D6745}"/>
                </a:ext>
              </a:extLst>
            </p:cNvPr>
            <p:cNvSpPr/>
            <p:nvPr/>
          </p:nvSpPr>
          <p:spPr>
            <a:xfrm rot="20374282">
              <a:off x="376863" y="424772"/>
              <a:ext cx="2174660" cy="891151"/>
            </a:xfrm>
            <a:prstGeom prst="parallelogram">
              <a:avLst/>
            </a:prstGeom>
            <a:solidFill>
              <a:schemeClr val="accent1">
                <a:lumMod val="60000"/>
                <a:lumOff val="40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</p:grpSp>
    </p:spTree>
    <p:extLst>
      <p:ext uri="{BB962C8B-B14F-4D97-AF65-F5344CB8AC3E}">
        <p14:creationId xmlns:p14="http://schemas.microsoft.com/office/powerpoint/2010/main" val="3181051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35"/>
          <p:cNvSpPr txBox="1"/>
          <p:nvPr/>
        </p:nvSpPr>
        <p:spPr>
          <a:xfrm>
            <a:off x="0" y="6120275"/>
            <a:ext cx="12192000" cy="737700"/>
          </a:xfrm>
          <a:prstGeom prst="rect">
            <a:avLst/>
          </a:prstGeom>
          <a:solidFill>
            <a:srgbClr val="1C488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510" name="Google Shape;510;p35"/>
          <p:cNvGraphicFramePr/>
          <p:nvPr>
            <p:extLst>
              <p:ext uri="{D42A27DB-BD31-4B8C-83A1-F6EECF244321}">
                <p14:modId xmlns:p14="http://schemas.microsoft.com/office/powerpoint/2010/main" val="3017038069"/>
              </p:ext>
            </p:extLst>
          </p:nvPr>
        </p:nvGraphicFramePr>
        <p:xfrm>
          <a:off x="318700" y="1033873"/>
          <a:ext cx="4268796" cy="2414016"/>
        </p:xfrm>
        <a:graphic>
          <a:graphicData uri="http://schemas.openxmlformats.org/drawingml/2006/table">
            <a:tbl>
              <a:tblPr>
                <a:noFill/>
                <a:tableStyleId>{79BF01F9-EAF6-4B13-95D9-60F4F1C9D427}</a:tableStyleId>
              </a:tblPr>
              <a:tblGrid>
                <a:gridCol w="7046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28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1283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1283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1283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1283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948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solidFill>
                            <a:schemeClr val="bg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/>
                          <a:sym typeface="Times New Roman"/>
                        </a:rPr>
                        <a:t>p=4</a:t>
                      </a:r>
                      <a:endParaRPr sz="1200" b="1" dirty="0">
                        <a:solidFill>
                          <a:schemeClr val="bg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/>
                        <a:sym typeface="Times New Roman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488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solidFill>
                            <a:schemeClr val="bg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/>
                          <a:sym typeface="Times New Roman"/>
                        </a:rPr>
                        <a:t>0</a:t>
                      </a:r>
                      <a:endParaRPr sz="1200" b="1" dirty="0">
                        <a:solidFill>
                          <a:schemeClr val="bg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/>
                        <a:sym typeface="Times New Roman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488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solidFill>
                            <a:schemeClr val="bg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/>
                          <a:sym typeface="Times New Roman"/>
                        </a:rPr>
                        <a:t>0.2</a:t>
                      </a:r>
                      <a:endParaRPr sz="1200" b="1" dirty="0">
                        <a:solidFill>
                          <a:schemeClr val="bg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/>
                        <a:sym typeface="Times New Roman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488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solidFill>
                            <a:schemeClr val="bg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/>
                          <a:sym typeface="Times New Roman"/>
                        </a:rPr>
                        <a:t>0.5</a:t>
                      </a:r>
                      <a:endParaRPr sz="1200" b="1" dirty="0">
                        <a:solidFill>
                          <a:schemeClr val="bg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/>
                        <a:sym typeface="Times New Roman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488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solidFill>
                            <a:schemeClr val="bg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/>
                          <a:sym typeface="Times New Roman"/>
                        </a:rPr>
                        <a:t>0.8</a:t>
                      </a:r>
                      <a:endParaRPr sz="1200" b="1" dirty="0">
                        <a:solidFill>
                          <a:schemeClr val="bg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/>
                        <a:sym typeface="Times New Roman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488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solidFill>
                            <a:schemeClr val="bg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/>
                          <a:sym typeface="Times New Roman"/>
                        </a:rPr>
                        <a:t>1</a:t>
                      </a:r>
                      <a:endParaRPr sz="1200" b="1" dirty="0">
                        <a:solidFill>
                          <a:schemeClr val="bg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/>
                        <a:sym typeface="Times New Roman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48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48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/>
                          <a:sym typeface="Times New Roman"/>
                        </a:rPr>
                        <a:t>S1</a:t>
                      </a:r>
                      <a:endParaRPr sz="1200" b="1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/>
                        <a:sym typeface="Times New Roman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3858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/>
                          <a:sym typeface="Times New Roman"/>
                        </a:rPr>
                        <a:t>111.79</a:t>
                      </a:r>
                      <a:endParaRPr sz="1200" b="1"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/>
                        <a:sym typeface="Times New Roman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/>
                          <a:sym typeface="Times New Roman"/>
                        </a:rPr>
                        <a:t>109.92</a:t>
                      </a:r>
                      <a:endParaRPr sz="1200" b="1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/>
                        <a:sym typeface="Times New Roman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3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/>
                          <a:sym typeface="Times New Roman"/>
                        </a:rPr>
                        <a:t>108.04</a:t>
                      </a:r>
                      <a:endParaRPr sz="1200" b="1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/>
                        <a:sym typeface="Times New Roman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/>
                          <a:sym typeface="Times New Roman"/>
                        </a:rPr>
                        <a:t>103.69</a:t>
                      </a:r>
                      <a:endParaRPr sz="1200" b="1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/>
                        <a:sym typeface="Times New Roman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3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/>
                          <a:sym typeface="Times New Roman"/>
                        </a:rPr>
                        <a:t>105.11</a:t>
                      </a:r>
                      <a:endParaRPr sz="1200" b="1"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/>
                        <a:sym typeface="Times New Roman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48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/>
                          <a:sym typeface="Times New Roman"/>
                        </a:rPr>
                        <a:t>S2</a:t>
                      </a:r>
                      <a:endParaRPr sz="1200" b="1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/>
                        <a:sym typeface="Times New Roman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3858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/>
                          <a:sym typeface="Times New Roman"/>
                        </a:rPr>
                        <a:t>214.65</a:t>
                      </a:r>
                      <a:endParaRPr sz="1200" b="1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/>
                        <a:sym typeface="Times New Roman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/>
                          <a:sym typeface="Times New Roman"/>
                        </a:rPr>
                        <a:t>212.95</a:t>
                      </a:r>
                      <a:endParaRPr sz="1200" b="1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/>
                        <a:sym typeface="Times New Roman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3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/>
                          <a:sym typeface="Times New Roman"/>
                        </a:rPr>
                        <a:t>207.71</a:t>
                      </a:r>
                      <a:endParaRPr sz="1200" b="1"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/>
                        <a:sym typeface="Times New Roman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/>
                          <a:sym typeface="Times New Roman"/>
                        </a:rPr>
                        <a:t>227.43</a:t>
                      </a:r>
                      <a:endParaRPr sz="1200" b="1"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/>
                        <a:sym typeface="Times New Roman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3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/>
                          <a:sym typeface="Times New Roman"/>
                        </a:rPr>
                        <a:t>220.44</a:t>
                      </a:r>
                      <a:endParaRPr sz="1200" b="1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/>
                        <a:sym typeface="Times New Roman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48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/>
                          <a:sym typeface="Times New Roman"/>
                        </a:rPr>
                        <a:t>S3</a:t>
                      </a:r>
                      <a:endParaRPr sz="1200" b="1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/>
                        <a:sym typeface="Times New Roman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3858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/>
                          <a:sym typeface="Times New Roman"/>
                        </a:rPr>
                        <a:t>163.19</a:t>
                      </a:r>
                      <a:endParaRPr sz="1200" b="1"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/>
                        <a:sym typeface="Times New Roman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/>
                          <a:sym typeface="Times New Roman"/>
                        </a:rPr>
                        <a:t>161.34</a:t>
                      </a:r>
                      <a:endParaRPr sz="1200" b="1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/>
                        <a:sym typeface="Times New Roman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3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/>
                          <a:sym typeface="Times New Roman"/>
                        </a:rPr>
                        <a:t>155.5</a:t>
                      </a:r>
                      <a:endParaRPr sz="1200" b="1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/>
                        <a:sym typeface="Times New Roman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/>
                          <a:sym typeface="Times New Roman"/>
                        </a:rPr>
                        <a:t>164.78</a:t>
                      </a:r>
                      <a:endParaRPr sz="1200" b="1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/>
                        <a:sym typeface="Times New Roman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3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/>
                          <a:sym typeface="Times New Roman"/>
                        </a:rPr>
                        <a:t>165.71</a:t>
                      </a:r>
                      <a:endParaRPr sz="1200" b="1"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/>
                        <a:sym typeface="Times New Roman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48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/>
                          <a:sym typeface="Times New Roman"/>
                        </a:rPr>
                        <a:t>S4</a:t>
                      </a:r>
                      <a:endParaRPr sz="1200" b="1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/>
                        <a:sym typeface="Times New Roman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3858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/>
                          <a:sym typeface="Times New Roman"/>
                        </a:rPr>
                        <a:t>184.46</a:t>
                      </a:r>
                      <a:endParaRPr sz="1200" b="1"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/>
                        <a:sym typeface="Times New Roman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/>
                          <a:sym typeface="Times New Roman"/>
                        </a:rPr>
                        <a:t>182.05</a:t>
                      </a:r>
                      <a:endParaRPr sz="1200" b="1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/>
                        <a:sym typeface="Times New Roman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3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/>
                          <a:sym typeface="Times New Roman"/>
                        </a:rPr>
                        <a:t>176.66</a:t>
                      </a:r>
                      <a:endParaRPr sz="1200" b="1"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/>
                        <a:sym typeface="Times New Roman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/>
                          <a:sym typeface="Times New Roman"/>
                        </a:rPr>
                        <a:t>192.34</a:t>
                      </a:r>
                      <a:endParaRPr sz="1200" b="1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/>
                        <a:sym typeface="Times New Roman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3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/>
                          <a:sym typeface="Times New Roman"/>
                        </a:rPr>
                        <a:t>192.32</a:t>
                      </a:r>
                      <a:endParaRPr sz="1200" b="1"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/>
                        <a:sym typeface="Times New Roman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48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/>
                          <a:sym typeface="Times New Roman"/>
                        </a:rPr>
                        <a:t>S5</a:t>
                      </a:r>
                      <a:endParaRPr sz="1200" b="1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/>
                        <a:sym typeface="Times New Roman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3858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/>
                          <a:sym typeface="Times New Roman"/>
                        </a:rPr>
                        <a:t>193.88</a:t>
                      </a:r>
                      <a:endParaRPr sz="1200" b="1"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/>
                        <a:sym typeface="Times New Roman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/>
                          <a:sym typeface="Times New Roman"/>
                        </a:rPr>
                        <a:t>191.19</a:t>
                      </a:r>
                      <a:endParaRPr sz="1200" b="1"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/>
                        <a:sym typeface="Times New Roman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3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/>
                          <a:sym typeface="Times New Roman"/>
                        </a:rPr>
                        <a:t>185.96</a:t>
                      </a:r>
                      <a:endParaRPr sz="1200" b="1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/>
                        <a:sym typeface="Times New Roman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/>
                          <a:sym typeface="Times New Roman"/>
                        </a:rPr>
                        <a:t>179</a:t>
                      </a:r>
                      <a:endParaRPr sz="1200" b="1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/>
                        <a:sym typeface="Times New Roman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3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/>
                          <a:sym typeface="Times New Roman"/>
                        </a:rPr>
                        <a:t>202.67</a:t>
                      </a:r>
                      <a:endParaRPr sz="1200" b="1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/>
                        <a:sym typeface="Times New Roman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48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/>
                          <a:sym typeface="Times New Roman"/>
                        </a:rPr>
                        <a:t>S6</a:t>
                      </a:r>
                      <a:endParaRPr sz="1200" b="1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/>
                        <a:sym typeface="Times New Roman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3858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/>
                          <a:sym typeface="Times New Roman"/>
                        </a:rPr>
                        <a:t>183.09</a:t>
                      </a:r>
                      <a:endParaRPr sz="1200" b="1"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/>
                        <a:sym typeface="Times New Roman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/>
                          <a:sym typeface="Times New Roman"/>
                        </a:rPr>
                        <a:t>181.92</a:t>
                      </a:r>
                      <a:endParaRPr sz="1200" b="1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/>
                        <a:sym typeface="Times New Roman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3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/>
                          <a:sym typeface="Times New Roman"/>
                        </a:rPr>
                        <a:t>180.74</a:t>
                      </a:r>
                      <a:endParaRPr sz="1200" b="1"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/>
                        <a:sym typeface="Times New Roman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/>
                          <a:sym typeface="Times New Roman"/>
                        </a:rPr>
                        <a:t>205.08</a:t>
                      </a:r>
                      <a:endParaRPr sz="1200" b="1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/>
                        <a:sym typeface="Times New Roman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3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/>
                          <a:sym typeface="Times New Roman"/>
                        </a:rPr>
                        <a:t>189.91</a:t>
                      </a:r>
                      <a:endParaRPr sz="1200" b="1"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/>
                        <a:sym typeface="Times New Roman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48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/>
                          <a:sym typeface="Times New Roman"/>
                        </a:rPr>
                        <a:t>S7</a:t>
                      </a:r>
                      <a:endParaRPr sz="1200" b="1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/>
                        <a:sym typeface="Times New Roman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3858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/>
                          <a:sym typeface="Times New Roman"/>
                        </a:rPr>
                        <a:t>184.37</a:t>
                      </a:r>
                      <a:endParaRPr sz="1200" b="1"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/>
                        <a:sym typeface="Times New Roman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/>
                          <a:sym typeface="Times New Roman"/>
                        </a:rPr>
                        <a:t>181.75</a:t>
                      </a:r>
                      <a:endParaRPr sz="1200" b="1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/>
                        <a:sym typeface="Times New Roman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3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/>
                          <a:sym typeface="Times New Roman"/>
                        </a:rPr>
                        <a:t>183.46</a:t>
                      </a:r>
                      <a:endParaRPr sz="1200" b="1"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/>
                        <a:sym typeface="Times New Roman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/>
                          <a:sym typeface="Times New Roman"/>
                        </a:rPr>
                        <a:t>185.61</a:t>
                      </a:r>
                      <a:endParaRPr sz="1200" b="1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/>
                        <a:sym typeface="Times New Roman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3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/>
                          <a:sym typeface="Times New Roman"/>
                        </a:rPr>
                        <a:t>212.02</a:t>
                      </a:r>
                      <a:endParaRPr sz="1200" b="1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/>
                        <a:sym typeface="Times New Roman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511" name="Google Shape;511;p35"/>
          <p:cNvGraphicFramePr/>
          <p:nvPr>
            <p:extLst>
              <p:ext uri="{D42A27DB-BD31-4B8C-83A1-F6EECF244321}">
                <p14:modId xmlns:p14="http://schemas.microsoft.com/office/powerpoint/2010/main" val="2850942923"/>
              </p:ext>
            </p:extLst>
          </p:nvPr>
        </p:nvGraphicFramePr>
        <p:xfrm>
          <a:off x="318700" y="3622667"/>
          <a:ext cx="4268795" cy="2414016"/>
        </p:xfrm>
        <a:graphic>
          <a:graphicData uri="http://schemas.openxmlformats.org/drawingml/2006/table">
            <a:tbl>
              <a:tblPr>
                <a:noFill/>
                <a:tableStyleId>{79BF01F9-EAF6-4B13-95D9-60F4F1C9D427}</a:tableStyleId>
              </a:tblPr>
              <a:tblGrid>
                <a:gridCol w="7046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28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1283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1283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1283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1283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656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solidFill>
                            <a:schemeClr val="bg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/>
                          <a:sym typeface="Times New Roman"/>
                        </a:rPr>
                        <a:t>p=10</a:t>
                      </a:r>
                      <a:endParaRPr sz="1200" b="1" dirty="0">
                        <a:solidFill>
                          <a:schemeClr val="bg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/>
                        <a:sym typeface="Times New Roman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D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solidFill>
                            <a:schemeClr val="bg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/>
                          <a:sym typeface="Times New Roman"/>
                        </a:rPr>
                        <a:t>0</a:t>
                      </a:r>
                      <a:endParaRPr sz="1200" b="1" dirty="0">
                        <a:solidFill>
                          <a:schemeClr val="bg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/>
                        <a:sym typeface="Times New Roman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D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solidFill>
                            <a:schemeClr val="bg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/>
                          <a:sym typeface="Times New Roman"/>
                        </a:rPr>
                        <a:t>0.2</a:t>
                      </a:r>
                      <a:endParaRPr sz="1200" b="1" dirty="0">
                        <a:solidFill>
                          <a:schemeClr val="bg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/>
                        <a:sym typeface="Times New Roman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D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solidFill>
                            <a:schemeClr val="bg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/>
                          <a:sym typeface="Times New Roman"/>
                        </a:rPr>
                        <a:t>0.5</a:t>
                      </a:r>
                      <a:endParaRPr sz="1200" b="1" dirty="0">
                        <a:solidFill>
                          <a:schemeClr val="bg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/>
                        <a:sym typeface="Times New Roman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D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solidFill>
                            <a:schemeClr val="bg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/>
                          <a:sym typeface="Times New Roman"/>
                        </a:rPr>
                        <a:t>0.8</a:t>
                      </a:r>
                      <a:endParaRPr sz="1200" b="1" dirty="0">
                        <a:solidFill>
                          <a:schemeClr val="bg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/>
                        <a:sym typeface="Times New Roman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D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solidFill>
                            <a:schemeClr val="bg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/>
                          <a:sym typeface="Times New Roman"/>
                        </a:rPr>
                        <a:t>1</a:t>
                      </a:r>
                      <a:endParaRPr sz="1200" b="1" dirty="0">
                        <a:solidFill>
                          <a:schemeClr val="bg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/>
                        <a:sym typeface="Times New Roman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D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56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/>
                          <a:sym typeface="Times New Roman"/>
                        </a:rPr>
                        <a:t>S1</a:t>
                      </a:r>
                      <a:endParaRPr sz="1200" b="1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/>
                        <a:sym typeface="Times New Roman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579">
                        <a:alpha val="2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/>
                          <a:sym typeface="Times New Roman"/>
                        </a:rPr>
                        <a:t>119.99</a:t>
                      </a:r>
                      <a:endParaRPr sz="1200" b="1"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/>
                        <a:sym typeface="Times New Roman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/>
                          <a:sym typeface="Times New Roman"/>
                        </a:rPr>
                        <a:t>118.06</a:t>
                      </a:r>
                      <a:endParaRPr sz="1200" b="1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/>
                        <a:sym typeface="Times New Roman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579">
                        <a:alpha val="2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/>
                          <a:sym typeface="Times New Roman"/>
                        </a:rPr>
                        <a:t>114.67</a:t>
                      </a:r>
                      <a:endParaRPr sz="1200" b="1"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/>
                        <a:sym typeface="Times New Roman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/>
                          <a:sym typeface="Times New Roman"/>
                        </a:rPr>
                        <a:t>123.58</a:t>
                      </a:r>
                      <a:endParaRPr sz="1200" b="1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/>
                        <a:sym typeface="Times New Roman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579">
                        <a:alpha val="2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/>
                          <a:sym typeface="Times New Roman"/>
                        </a:rPr>
                        <a:t>111.84</a:t>
                      </a:r>
                      <a:endParaRPr sz="1200" b="1"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/>
                        <a:sym typeface="Times New Roman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56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/>
                          <a:sym typeface="Times New Roman"/>
                        </a:rPr>
                        <a:t>S2</a:t>
                      </a:r>
                      <a:endParaRPr sz="1200" b="1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/>
                        <a:sym typeface="Times New Roman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579">
                        <a:alpha val="2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/>
                          <a:sym typeface="Times New Roman"/>
                        </a:rPr>
                        <a:t>223.76</a:t>
                      </a:r>
                      <a:endParaRPr sz="1200" b="1"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/>
                        <a:sym typeface="Times New Roman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/>
                          <a:sym typeface="Times New Roman"/>
                        </a:rPr>
                        <a:t>221.02</a:t>
                      </a:r>
                      <a:endParaRPr sz="1200" b="1"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/>
                        <a:sym typeface="Times New Roman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579">
                        <a:alpha val="2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/>
                          <a:sym typeface="Times New Roman"/>
                        </a:rPr>
                        <a:t>214.38</a:t>
                      </a:r>
                      <a:endParaRPr sz="1200" b="1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/>
                        <a:sym typeface="Times New Roman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/>
                          <a:sym typeface="Times New Roman"/>
                        </a:rPr>
                        <a:t>240.17</a:t>
                      </a:r>
                      <a:endParaRPr sz="1200" b="1"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/>
                        <a:sym typeface="Times New Roman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579">
                        <a:alpha val="2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/>
                          <a:sym typeface="Times New Roman"/>
                        </a:rPr>
                        <a:t>226.81</a:t>
                      </a:r>
                      <a:endParaRPr sz="1200" b="1"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/>
                        <a:sym typeface="Times New Roman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56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/>
                          <a:sym typeface="Times New Roman"/>
                        </a:rPr>
                        <a:t>S3</a:t>
                      </a:r>
                      <a:endParaRPr sz="1200" b="1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/>
                        <a:sym typeface="Times New Roman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579">
                        <a:alpha val="2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/>
                          <a:sym typeface="Times New Roman"/>
                        </a:rPr>
                        <a:t>171.32</a:t>
                      </a:r>
                      <a:endParaRPr sz="1200" b="1"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/>
                        <a:sym typeface="Times New Roman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/>
                          <a:sym typeface="Times New Roman"/>
                        </a:rPr>
                        <a:t>168.98</a:t>
                      </a:r>
                      <a:endParaRPr sz="1200" b="1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/>
                        <a:sym typeface="Times New Roman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579">
                        <a:alpha val="2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/>
                          <a:sym typeface="Times New Roman"/>
                        </a:rPr>
                        <a:t>164.21</a:t>
                      </a:r>
                      <a:endParaRPr sz="1200" b="1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/>
                        <a:sym typeface="Times New Roman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/>
                          <a:sym typeface="Times New Roman"/>
                        </a:rPr>
                        <a:t>174.46</a:t>
                      </a:r>
                      <a:endParaRPr sz="1200" b="1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/>
                        <a:sym typeface="Times New Roman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579">
                        <a:alpha val="2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/>
                          <a:sym typeface="Times New Roman"/>
                        </a:rPr>
                        <a:t>172.43</a:t>
                      </a:r>
                      <a:endParaRPr sz="1200" b="1"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/>
                        <a:sym typeface="Times New Roman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56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/>
                          <a:sym typeface="Times New Roman"/>
                        </a:rPr>
                        <a:t>S4</a:t>
                      </a:r>
                      <a:endParaRPr sz="1200" b="1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/>
                        <a:sym typeface="Times New Roman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579">
                        <a:alpha val="2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/>
                          <a:sym typeface="Times New Roman"/>
                        </a:rPr>
                        <a:t>193.52</a:t>
                      </a:r>
                      <a:endParaRPr sz="1200" b="1"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/>
                        <a:sym typeface="Times New Roman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/>
                          <a:sym typeface="Times New Roman"/>
                        </a:rPr>
                        <a:t>191.2</a:t>
                      </a:r>
                      <a:endParaRPr sz="1200" b="1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/>
                        <a:sym typeface="Times New Roman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579">
                        <a:alpha val="2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/>
                          <a:sym typeface="Times New Roman"/>
                        </a:rPr>
                        <a:t>185.26</a:t>
                      </a:r>
                      <a:endParaRPr sz="1200" b="1"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/>
                        <a:sym typeface="Times New Roman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/>
                          <a:sym typeface="Times New Roman"/>
                        </a:rPr>
                        <a:t>195.29</a:t>
                      </a:r>
                      <a:endParaRPr sz="1200" b="1"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/>
                        <a:sym typeface="Times New Roman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579">
                        <a:alpha val="2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/>
                          <a:sym typeface="Times New Roman"/>
                        </a:rPr>
                        <a:t>204.01</a:t>
                      </a:r>
                      <a:endParaRPr sz="1200" b="1"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/>
                        <a:sym typeface="Times New Roman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56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/>
                          <a:sym typeface="Times New Roman"/>
                        </a:rPr>
                        <a:t>S5</a:t>
                      </a:r>
                      <a:endParaRPr sz="1200" b="1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/>
                        <a:sym typeface="Times New Roman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579">
                        <a:alpha val="2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/>
                          <a:sym typeface="Times New Roman"/>
                        </a:rPr>
                        <a:t>202.7</a:t>
                      </a:r>
                      <a:endParaRPr sz="1200" b="1"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/>
                        <a:sym typeface="Times New Roman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/>
                          <a:sym typeface="Times New Roman"/>
                        </a:rPr>
                        <a:t>200.36</a:t>
                      </a:r>
                      <a:endParaRPr sz="1200" b="1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/>
                        <a:sym typeface="Times New Roman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579">
                        <a:alpha val="2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/>
                          <a:sym typeface="Times New Roman"/>
                        </a:rPr>
                        <a:t>196.17</a:t>
                      </a:r>
                      <a:endParaRPr sz="1200" b="1"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/>
                        <a:sym typeface="Times New Roman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/>
                          <a:sym typeface="Times New Roman"/>
                        </a:rPr>
                        <a:t>202.61</a:t>
                      </a:r>
                      <a:endParaRPr sz="1200" b="1"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/>
                        <a:sym typeface="Times New Roman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579">
                        <a:alpha val="2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/>
                          <a:sym typeface="Times New Roman"/>
                        </a:rPr>
                        <a:t>211.75</a:t>
                      </a:r>
                      <a:endParaRPr sz="1200" b="1"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/>
                        <a:sym typeface="Times New Roman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56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/>
                          <a:sym typeface="Times New Roman"/>
                        </a:rPr>
                        <a:t>S6</a:t>
                      </a:r>
                      <a:endParaRPr sz="1200" b="1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/>
                        <a:sym typeface="Times New Roman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579">
                        <a:alpha val="2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/>
                          <a:sym typeface="Times New Roman"/>
                        </a:rPr>
                        <a:t>191.38</a:t>
                      </a:r>
                      <a:endParaRPr sz="1200" b="1"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/>
                        <a:sym typeface="Times New Roman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/>
                          <a:sym typeface="Times New Roman"/>
                        </a:rPr>
                        <a:t>188.98</a:t>
                      </a:r>
                      <a:endParaRPr sz="1200" b="1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/>
                        <a:sym typeface="Times New Roman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579">
                        <a:alpha val="2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/>
                          <a:sym typeface="Times New Roman"/>
                        </a:rPr>
                        <a:t>188.96</a:t>
                      </a:r>
                      <a:endParaRPr sz="1200" b="1"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/>
                        <a:sym typeface="Times New Roman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/>
                          <a:sym typeface="Times New Roman"/>
                        </a:rPr>
                        <a:t>189.7</a:t>
                      </a:r>
                      <a:endParaRPr sz="1200" b="1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/>
                        <a:sym typeface="Times New Roman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579">
                        <a:alpha val="2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/>
                          <a:sym typeface="Times New Roman"/>
                        </a:rPr>
                        <a:t>198.5</a:t>
                      </a:r>
                      <a:endParaRPr sz="1200" b="1"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/>
                        <a:sym typeface="Times New Roman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56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/>
                          <a:sym typeface="Times New Roman"/>
                        </a:rPr>
                        <a:t>S7</a:t>
                      </a:r>
                      <a:endParaRPr sz="1200" b="1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/>
                        <a:sym typeface="Times New Roman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579">
                        <a:alpha val="2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/>
                          <a:sym typeface="Times New Roman"/>
                        </a:rPr>
                        <a:t>193.48</a:t>
                      </a:r>
                      <a:endParaRPr sz="1200" b="1"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/>
                        <a:sym typeface="Times New Roman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/>
                          <a:sym typeface="Times New Roman"/>
                        </a:rPr>
                        <a:t>191.02</a:t>
                      </a:r>
                      <a:endParaRPr sz="1200" b="1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/>
                        <a:sym typeface="Times New Roman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579">
                        <a:alpha val="2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/>
                          <a:sym typeface="Times New Roman"/>
                        </a:rPr>
                        <a:t>193.34</a:t>
                      </a:r>
                      <a:endParaRPr sz="1200" b="1"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/>
                        <a:sym typeface="Times New Roman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/>
                          <a:sym typeface="Times New Roman"/>
                        </a:rPr>
                        <a:t>195.55</a:t>
                      </a:r>
                      <a:endParaRPr sz="1200" b="1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/>
                        <a:sym typeface="Times New Roman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579">
                        <a:alpha val="2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/>
                          <a:sym typeface="Times New Roman"/>
                        </a:rPr>
                        <a:t>238.57</a:t>
                      </a:r>
                      <a:endParaRPr sz="1200" b="1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/>
                        <a:sym typeface="Times New Roman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3" name="Google Shape;130;p12">
            <a:extLst>
              <a:ext uri="{FF2B5EF4-FFF2-40B4-BE49-F238E27FC236}">
                <a16:creationId xmlns:a16="http://schemas.microsoft.com/office/drawing/2014/main" id="{228EE955-FBEC-3441-AAD5-853D37A17397}"/>
              </a:ext>
            </a:extLst>
          </p:cNvPr>
          <p:cNvSpPr txBox="1"/>
          <p:nvPr/>
        </p:nvSpPr>
        <p:spPr>
          <a:xfrm>
            <a:off x="0" y="188912"/>
            <a:ext cx="144600" cy="463500"/>
          </a:xfrm>
          <a:prstGeom prst="rect">
            <a:avLst/>
          </a:prstGeom>
          <a:solidFill>
            <a:srgbClr val="1C488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文本框 10">
            <a:extLst>
              <a:ext uri="{FF2B5EF4-FFF2-40B4-BE49-F238E27FC236}">
                <a16:creationId xmlns:a16="http://schemas.microsoft.com/office/drawing/2014/main" id="{7EA0557B-2823-6940-A8D6-B860C62B59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4624" y="220663"/>
            <a:ext cx="357756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400" b="1" dirty="0">
                <a:solidFill>
                  <a:srgbClr val="27478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Lost Package</a:t>
            </a:r>
          </a:p>
        </p:txBody>
      </p:sp>
      <p:sp>
        <p:nvSpPr>
          <p:cNvPr id="15" name="Google Shape;529;p36"/>
          <p:cNvSpPr txBox="1"/>
          <p:nvPr/>
        </p:nvSpPr>
        <p:spPr>
          <a:xfrm>
            <a:off x="5318434" y="1411536"/>
            <a:ext cx="8115661" cy="8543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27478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/>
                <a:sym typeface="Times New Roman"/>
              </a:rPr>
              <a:t>In situation of each lost rate, </a:t>
            </a: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27478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/>
                <a:sym typeface="Times New Roman"/>
              </a:rPr>
              <a:t>S will be greater as the lost penalty goes higher.</a:t>
            </a:r>
            <a:endParaRPr sz="1700" b="1" dirty="0">
              <a:solidFill>
                <a:srgbClr val="27478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/>
              <a:sym typeface="Times New Roman"/>
            </a:endParaRPr>
          </a:p>
        </p:txBody>
      </p:sp>
      <p:pic>
        <p:nvPicPr>
          <p:cNvPr id="16" name="Google Shape;532;p36"/>
          <p:cNvPicPr preferRelativeResize="0"/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</a:blip>
          <a:srcRect b="8544"/>
          <a:stretch/>
        </p:blipFill>
        <p:spPr>
          <a:xfrm>
            <a:off x="5318434" y="2372914"/>
            <a:ext cx="6534200" cy="364028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E602F2B1-9938-4541-BEDC-9142ABBEF89A}"/>
              </a:ext>
            </a:extLst>
          </p:cNvPr>
          <p:cNvCxnSpPr>
            <a:cxnSpLocks/>
          </p:cNvCxnSpPr>
          <p:nvPr/>
        </p:nvCxnSpPr>
        <p:spPr>
          <a:xfrm>
            <a:off x="4960772" y="682328"/>
            <a:ext cx="0" cy="6175672"/>
          </a:xfrm>
          <a:prstGeom prst="straightConnector1">
            <a:avLst/>
          </a:prstGeom>
          <a:ln w="28575">
            <a:solidFill>
              <a:srgbClr val="1B4885"/>
            </a:solidFill>
            <a:prstDash val="dashDot"/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924221F-9479-FA45-80AC-16CB816D5BD6}"/>
              </a:ext>
            </a:extLst>
          </p:cNvPr>
          <p:cNvGrpSpPr/>
          <p:nvPr/>
        </p:nvGrpSpPr>
        <p:grpSpPr>
          <a:xfrm>
            <a:off x="9472393" y="-375845"/>
            <a:ext cx="5173122" cy="997094"/>
            <a:chOff x="9472393" y="-375845"/>
            <a:chExt cx="5173122" cy="997094"/>
          </a:xfrm>
        </p:grpSpPr>
        <p:sp>
          <p:nvSpPr>
            <p:cNvPr id="18" name="Parallelogram 17">
              <a:extLst>
                <a:ext uri="{FF2B5EF4-FFF2-40B4-BE49-F238E27FC236}">
                  <a16:creationId xmlns:a16="http://schemas.microsoft.com/office/drawing/2014/main" id="{A343A8D9-3E06-7F44-8C11-4CBA33874BF7}"/>
                </a:ext>
              </a:extLst>
            </p:cNvPr>
            <p:cNvSpPr/>
            <p:nvPr/>
          </p:nvSpPr>
          <p:spPr>
            <a:xfrm rot="20374282">
              <a:off x="9472393" y="-375845"/>
              <a:ext cx="4564056" cy="751690"/>
            </a:xfrm>
            <a:prstGeom prst="parallelogram">
              <a:avLst/>
            </a:prstGeom>
            <a:solidFill>
              <a:srgbClr val="1B4885">
                <a:alpha val="4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19" name="Parallelogram 18">
              <a:extLst>
                <a:ext uri="{FF2B5EF4-FFF2-40B4-BE49-F238E27FC236}">
                  <a16:creationId xmlns:a16="http://schemas.microsoft.com/office/drawing/2014/main" id="{8B23FEEA-C2A2-FA4B-BD25-F097FB0E7113}"/>
                </a:ext>
              </a:extLst>
            </p:cNvPr>
            <p:cNvSpPr/>
            <p:nvPr/>
          </p:nvSpPr>
          <p:spPr>
            <a:xfrm rot="20374282">
              <a:off x="10081459" y="-130441"/>
              <a:ext cx="4564056" cy="751690"/>
            </a:xfrm>
            <a:prstGeom prst="parallelogram">
              <a:avLst/>
            </a:prstGeom>
            <a:solidFill>
              <a:srgbClr val="EFB335">
                <a:alpha val="4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</p:grpSp>
      <p:graphicFrame>
        <p:nvGraphicFramePr>
          <p:cNvPr id="20" name="Google Shape;511;p35"/>
          <p:cNvGraphicFramePr/>
          <p:nvPr>
            <p:extLst>
              <p:ext uri="{D42A27DB-BD31-4B8C-83A1-F6EECF244321}">
                <p14:modId xmlns:p14="http://schemas.microsoft.com/office/powerpoint/2010/main" val="2850942923"/>
              </p:ext>
            </p:extLst>
          </p:nvPr>
        </p:nvGraphicFramePr>
        <p:xfrm>
          <a:off x="318700" y="3599187"/>
          <a:ext cx="4268795" cy="2414016"/>
        </p:xfrm>
        <a:graphic>
          <a:graphicData uri="http://schemas.openxmlformats.org/drawingml/2006/table">
            <a:tbl>
              <a:tblPr>
                <a:noFill/>
                <a:tableStyleId>{79BF01F9-EAF6-4B13-95D9-60F4F1C9D427}</a:tableStyleId>
              </a:tblPr>
              <a:tblGrid>
                <a:gridCol w="7046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28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1283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1283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1283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1283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656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solidFill>
                            <a:schemeClr val="bg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/>
                          <a:sym typeface="Times New Roman"/>
                        </a:rPr>
                        <a:t>p=10</a:t>
                      </a:r>
                      <a:endParaRPr sz="1200" b="1" dirty="0">
                        <a:solidFill>
                          <a:schemeClr val="bg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/>
                        <a:sym typeface="Times New Roman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D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solidFill>
                            <a:schemeClr val="bg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/>
                          <a:sym typeface="Times New Roman"/>
                        </a:rPr>
                        <a:t>0</a:t>
                      </a:r>
                      <a:endParaRPr sz="1200" b="1" dirty="0">
                        <a:solidFill>
                          <a:schemeClr val="bg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/>
                        <a:sym typeface="Times New Roman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D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solidFill>
                            <a:schemeClr val="bg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/>
                          <a:sym typeface="Times New Roman"/>
                        </a:rPr>
                        <a:t>0.2</a:t>
                      </a:r>
                      <a:endParaRPr sz="1200" b="1" dirty="0">
                        <a:solidFill>
                          <a:schemeClr val="bg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/>
                        <a:sym typeface="Times New Roman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D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solidFill>
                            <a:schemeClr val="bg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/>
                          <a:sym typeface="Times New Roman"/>
                        </a:rPr>
                        <a:t>0.5</a:t>
                      </a:r>
                      <a:endParaRPr sz="1200" b="1" dirty="0">
                        <a:solidFill>
                          <a:schemeClr val="bg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/>
                        <a:sym typeface="Times New Roman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D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solidFill>
                            <a:schemeClr val="bg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/>
                          <a:sym typeface="Times New Roman"/>
                        </a:rPr>
                        <a:t>0.8</a:t>
                      </a:r>
                      <a:endParaRPr sz="1200" b="1" dirty="0">
                        <a:solidFill>
                          <a:schemeClr val="bg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/>
                        <a:sym typeface="Times New Roman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D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solidFill>
                            <a:schemeClr val="bg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/>
                          <a:sym typeface="Times New Roman"/>
                        </a:rPr>
                        <a:t>1</a:t>
                      </a:r>
                      <a:endParaRPr sz="1200" b="1" dirty="0">
                        <a:solidFill>
                          <a:schemeClr val="bg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/>
                        <a:sym typeface="Times New Roman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D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56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/>
                          <a:sym typeface="Times New Roman"/>
                        </a:rPr>
                        <a:t>S1</a:t>
                      </a:r>
                      <a:endParaRPr sz="1200" b="1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/>
                        <a:sym typeface="Times New Roman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579">
                        <a:alpha val="2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/>
                          <a:sym typeface="Times New Roman"/>
                        </a:rPr>
                        <a:t>119.99</a:t>
                      </a:r>
                      <a:endParaRPr sz="1200" b="1"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/>
                        <a:sym typeface="Times New Roman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/>
                          <a:sym typeface="Times New Roman"/>
                        </a:rPr>
                        <a:t>118.06</a:t>
                      </a:r>
                      <a:endParaRPr sz="1200" b="1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/>
                        <a:sym typeface="Times New Roman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579">
                        <a:alpha val="2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/>
                          <a:sym typeface="Times New Roman"/>
                        </a:rPr>
                        <a:t>114.67</a:t>
                      </a:r>
                      <a:endParaRPr sz="1200" b="1"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/>
                        <a:sym typeface="Times New Roman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/>
                          <a:sym typeface="Times New Roman"/>
                        </a:rPr>
                        <a:t>123.58</a:t>
                      </a:r>
                      <a:endParaRPr sz="1200" b="1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/>
                        <a:sym typeface="Times New Roman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579">
                        <a:alpha val="2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/>
                          <a:sym typeface="Times New Roman"/>
                        </a:rPr>
                        <a:t>111.84</a:t>
                      </a:r>
                      <a:endParaRPr sz="1200" b="1"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/>
                        <a:sym typeface="Times New Roman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56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/>
                          <a:sym typeface="Times New Roman"/>
                        </a:rPr>
                        <a:t>S2</a:t>
                      </a:r>
                      <a:endParaRPr sz="1200" b="1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/>
                        <a:sym typeface="Times New Roman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579">
                        <a:alpha val="2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/>
                          <a:sym typeface="Times New Roman"/>
                        </a:rPr>
                        <a:t>223.76</a:t>
                      </a:r>
                      <a:endParaRPr sz="1200" b="1"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/>
                        <a:sym typeface="Times New Roman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/>
                          <a:sym typeface="Times New Roman"/>
                        </a:rPr>
                        <a:t>221.02</a:t>
                      </a:r>
                      <a:endParaRPr sz="1200" b="1"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/>
                        <a:sym typeface="Times New Roman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579">
                        <a:alpha val="2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/>
                          <a:sym typeface="Times New Roman"/>
                        </a:rPr>
                        <a:t>214.38</a:t>
                      </a:r>
                      <a:endParaRPr sz="1200" b="1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/>
                        <a:sym typeface="Times New Roman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/>
                          <a:sym typeface="Times New Roman"/>
                        </a:rPr>
                        <a:t>240.17</a:t>
                      </a:r>
                      <a:endParaRPr sz="1200" b="1"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/>
                        <a:sym typeface="Times New Roman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579">
                        <a:alpha val="2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/>
                          <a:sym typeface="Times New Roman"/>
                        </a:rPr>
                        <a:t>226.81</a:t>
                      </a:r>
                      <a:endParaRPr sz="1200" b="1"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/>
                        <a:sym typeface="Times New Roman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56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/>
                          <a:sym typeface="Times New Roman"/>
                        </a:rPr>
                        <a:t>S3</a:t>
                      </a:r>
                      <a:endParaRPr sz="1200" b="1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/>
                        <a:sym typeface="Times New Roman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579">
                        <a:alpha val="2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/>
                          <a:sym typeface="Times New Roman"/>
                        </a:rPr>
                        <a:t>171.32</a:t>
                      </a:r>
                      <a:endParaRPr sz="1200" b="1"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/>
                        <a:sym typeface="Times New Roman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/>
                          <a:sym typeface="Times New Roman"/>
                        </a:rPr>
                        <a:t>168.98</a:t>
                      </a:r>
                      <a:endParaRPr sz="1200" b="1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/>
                        <a:sym typeface="Times New Roman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579">
                        <a:alpha val="2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/>
                          <a:sym typeface="Times New Roman"/>
                        </a:rPr>
                        <a:t>164.21</a:t>
                      </a:r>
                      <a:endParaRPr sz="1200" b="1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/>
                        <a:sym typeface="Times New Roman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/>
                          <a:sym typeface="Times New Roman"/>
                        </a:rPr>
                        <a:t>174.46</a:t>
                      </a:r>
                      <a:endParaRPr sz="1200" b="1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/>
                        <a:sym typeface="Times New Roman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579">
                        <a:alpha val="2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/>
                          <a:sym typeface="Times New Roman"/>
                        </a:rPr>
                        <a:t>172.43</a:t>
                      </a:r>
                      <a:endParaRPr sz="1200" b="1"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/>
                        <a:sym typeface="Times New Roman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56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/>
                          <a:sym typeface="Times New Roman"/>
                        </a:rPr>
                        <a:t>S4</a:t>
                      </a:r>
                      <a:endParaRPr sz="1200" b="1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/>
                        <a:sym typeface="Times New Roman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579">
                        <a:alpha val="2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/>
                          <a:sym typeface="Times New Roman"/>
                        </a:rPr>
                        <a:t>193.52</a:t>
                      </a:r>
                      <a:endParaRPr sz="1200" b="1"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/>
                        <a:sym typeface="Times New Roman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/>
                          <a:sym typeface="Times New Roman"/>
                        </a:rPr>
                        <a:t>191.2</a:t>
                      </a:r>
                      <a:endParaRPr sz="1200" b="1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/>
                        <a:sym typeface="Times New Roman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579">
                        <a:alpha val="2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/>
                          <a:sym typeface="Times New Roman"/>
                        </a:rPr>
                        <a:t>185.26</a:t>
                      </a:r>
                      <a:endParaRPr sz="1200" b="1"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/>
                        <a:sym typeface="Times New Roman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/>
                          <a:sym typeface="Times New Roman"/>
                        </a:rPr>
                        <a:t>195.29</a:t>
                      </a:r>
                      <a:endParaRPr sz="1200" b="1"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/>
                        <a:sym typeface="Times New Roman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579">
                        <a:alpha val="2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/>
                          <a:sym typeface="Times New Roman"/>
                        </a:rPr>
                        <a:t>204.01</a:t>
                      </a:r>
                      <a:endParaRPr sz="1200" b="1"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/>
                        <a:sym typeface="Times New Roman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56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/>
                          <a:sym typeface="Times New Roman"/>
                        </a:rPr>
                        <a:t>S5</a:t>
                      </a:r>
                      <a:endParaRPr sz="1200" b="1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/>
                        <a:sym typeface="Times New Roman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579">
                        <a:alpha val="2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/>
                          <a:sym typeface="Times New Roman"/>
                        </a:rPr>
                        <a:t>202.7</a:t>
                      </a:r>
                      <a:endParaRPr sz="1200" b="1"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/>
                        <a:sym typeface="Times New Roman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/>
                          <a:sym typeface="Times New Roman"/>
                        </a:rPr>
                        <a:t>200.36</a:t>
                      </a:r>
                      <a:endParaRPr sz="1200" b="1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/>
                        <a:sym typeface="Times New Roman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579">
                        <a:alpha val="2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/>
                          <a:sym typeface="Times New Roman"/>
                        </a:rPr>
                        <a:t>196.17</a:t>
                      </a:r>
                      <a:endParaRPr sz="1200" b="1"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/>
                        <a:sym typeface="Times New Roman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/>
                          <a:sym typeface="Times New Roman"/>
                        </a:rPr>
                        <a:t>202.61</a:t>
                      </a:r>
                      <a:endParaRPr sz="1200" b="1"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/>
                        <a:sym typeface="Times New Roman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579">
                        <a:alpha val="2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/>
                          <a:sym typeface="Times New Roman"/>
                        </a:rPr>
                        <a:t>211.75</a:t>
                      </a:r>
                      <a:endParaRPr sz="1200" b="1"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/>
                        <a:sym typeface="Times New Roman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56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/>
                          <a:sym typeface="Times New Roman"/>
                        </a:rPr>
                        <a:t>S6</a:t>
                      </a:r>
                      <a:endParaRPr sz="1200" b="1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/>
                        <a:sym typeface="Times New Roman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579">
                        <a:alpha val="2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/>
                          <a:sym typeface="Times New Roman"/>
                        </a:rPr>
                        <a:t>191.38</a:t>
                      </a:r>
                      <a:endParaRPr sz="1200" b="1"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/>
                        <a:sym typeface="Times New Roman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/>
                          <a:sym typeface="Times New Roman"/>
                        </a:rPr>
                        <a:t>188.98</a:t>
                      </a:r>
                      <a:endParaRPr sz="1200" b="1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/>
                        <a:sym typeface="Times New Roman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579">
                        <a:alpha val="2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/>
                          <a:sym typeface="Times New Roman"/>
                        </a:rPr>
                        <a:t>188.96</a:t>
                      </a:r>
                      <a:endParaRPr sz="1200" b="1"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/>
                        <a:sym typeface="Times New Roman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/>
                          <a:sym typeface="Times New Roman"/>
                        </a:rPr>
                        <a:t>189.7</a:t>
                      </a:r>
                      <a:endParaRPr sz="1200" b="1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/>
                        <a:sym typeface="Times New Roman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579">
                        <a:alpha val="2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/>
                          <a:sym typeface="Times New Roman"/>
                        </a:rPr>
                        <a:t>198.5</a:t>
                      </a:r>
                      <a:endParaRPr sz="1200" b="1"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/>
                        <a:sym typeface="Times New Roman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56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/>
                          <a:sym typeface="Times New Roman"/>
                        </a:rPr>
                        <a:t>S7</a:t>
                      </a:r>
                      <a:endParaRPr sz="1200" b="1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/>
                        <a:sym typeface="Times New Roman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579">
                        <a:alpha val="2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/>
                          <a:sym typeface="Times New Roman"/>
                        </a:rPr>
                        <a:t>193.48</a:t>
                      </a:r>
                      <a:endParaRPr sz="1200" b="1"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/>
                        <a:sym typeface="Times New Roman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/>
                          <a:sym typeface="Times New Roman"/>
                        </a:rPr>
                        <a:t>191.02</a:t>
                      </a:r>
                      <a:endParaRPr sz="1200" b="1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/>
                        <a:sym typeface="Times New Roman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579">
                        <a:alpha val="2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/>
                          <a:sym typeface="Times New Roman"/>
                        </a:rPr>
                        <a:t>193.34</a:t>
                      </a:r>
                      <a:endParaRPr sz="1200" b="1"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/>
                        <a:sym typeface="Times New Roman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/>
                          <a:sym typeface="Times New Roman"/>
                        </a:rPr>
                        <a:t>195.55</a:t>
                      </a:r>
                      <a:endParaRPr sz="1200" b="1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/>
                        <a:sym typeface="Times New Roman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579">
                        <a:alpha val="2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/>
                          <a:sym typeface="Times New Roman"/>
                        </a:rPr>
                        <a:t>238.57</a:t>
                      </a:r>
                      <a:endParaRPr sz="1200" b="1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/>
                        <a:sym typeface="Times New Roman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A0371FE2-7E03-3646-A33E-DCF2F10D0BB2}"/>
              </a:ext>
            </a:extLst>
          </p:cNvPr>
          <p:cNvGrpSpPr/>
          <p:nvPr/>
        </p:nvGrpSpPr>
        <p:grpSpPr>
          <a:xfrm>
            <a:off x="3651478" y="892858"/>
            <a:ext cx="9215751" cy="6036207"/>
            <a:chOff x="3651478" y="892858"/>
            <a:chExt cx="9215751" cy="6036207"/>
          </a:xfrm>
        </p:grpSpPr>
        <p:pic>
          <p:nvPicPr>
            <p:cNvPr id="38" name="Picture 2">
              <a:extLst>
                <a:ext uri="{FF2B5EF4-FFF2-40B4-BE49-F238E27FC236}">
                  <a16:creationId xmlns:a16="http://schemas.microsoft.com/office/drawing/2014/main" id="{FE434F01-7EE0-884F-B557-D0E6FC454B6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47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6399"/>
            <a:stretch/>
          </p:blipFill>
          <p:spPr bwMode="auto">
            <a:xfrm>
              <a:off x="5020097" y="1213028"/>
              <a:ext cx="7204448" cy="56815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23A24BC7-4DD6-144E-9037-8DD7C2EFBACC}"/>
                </a:ext>
              </a:extLst>
            </p:cNvPr>
            <p:cNvGrpSpPr/>
            <p:nvPr/>
          </p:nvGrpSpPr>
          <p:grpSpPr>
            <a:xfrm>
              <a:off x="3651478" y="892858"/>
              <a:ext cx="9215751" cy="6036207"/>
              <a:chOff x="2284218" y="0"/>
              <a:chExt cx="10578918" cy="6929065"/>
            </a:xfrm>
          </p:grpSpPr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58B2EF0B-7A1A-0D4E-A5B0-0CE85EF9A127}"/>
                  </a:ext>
                </a:extLst>
              </p:cNvPr>
              <p:cNvSpPr/>
              <p:nvPr/>
            </p:nvSpPr>
            <p:spPr>
              <a:xfrm>
                <a:off x="2284218" y="0"/>
                <a:ext cx="6067237" cy="6929065"/>
              </a:xfrm>
              <a:prstGeom prst="rect">
                <a:avLst/>
              </a:prstGeom>
              <a:gradFill>
                <a:gsLst>
                  <a:gs pos="30000">
                    <a:srgbClr val="E8E6E6"/>
                  </a:gs>
                  <a:gs pos="100000">
                    <a:srgbClr val="E8E6E6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 dirty="0"/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61C2F4C8-0FDC-5348-AB18-32293105E225}"/>
                  </a:ext>
                </a:extLst>
              </p:cNvPr>
              <p:cNvSpPr/>
              <p:nvPr/>
            </p:nvSpPr>
            <p:spPr>
              <a:xfrm rot="5400000">
                <a:off x="5765408" y="-3145756"/>
                <a:ext cx="3781495" cy="10413960"/>
              </a:xfrm>
              <a:prstGeom prst="rect">
                <a:avLst/>
              </a:prstGeom>
              <a:gradFill>
                <a:gsLst>
                  <a:gs pos="9000">
                    <a:srgbClr val="E8E6E6"/>
                  </a:gs>
                  <a:gs pos="100000">
                    <a:srgbClr val="E8E6E6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 dirty="0"/>
              </a:p>
            </p:txBody>
          </p:sp>
        </p:grp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BBE0204-710E-AD49-8509-A68FCE85E8F7}"/>
              </a:ext>
            </a:extLst>
          </p:cNvPr>
          <p:cNvGrpSpPr/>
          <p:nvPr/>
        </p:nvGrpSpPr>
        <p:grpSpPr>
          <a:xfrm>
            <a:off x="-728843" y="-565600"/>
            <a:ext cx="4564056" cy="1881523"/>
            <a:chOff x="-728843" y="-565600"/>
            <a:chExt cx="4564056" cy="1881523"/>
          </a:xfrm>
        </p:grpSpPr>
        <p:sp>
          <p:nvSpPr>
            <p:cNvPr id="21" name="Parallelogram 20">
              <a:extLst>
                <a:ext uri="{FF2B5EF4-FFF2-40B4-BE49-F238E27FC236}">
                  <a16:creationId xmlns:a16="http://schemas.microsoft.com/office/drawing/2014/main" id="{C856A7A7-4D46-BA4E-811A-9B5CCD202CCC}"/>
                </a:ext>
              </a:extLst>
            </p:cNvPr>
            <p:cNvSpPr/>
            <p:nvPr/>
          </p:nvSpPr>
          <p:spPr>
            <a:xfrm rot="20374282">
              <a:off x="-728843" y="-565600"/>
              <a:ext cx="4564056" cy="1260379"/>
            </a:xfrm>
            <a:prstGeom prst="parallelogram">
              <a:avLst/>
            </a:prstGeom>
            <a:solidFill>
              <a:srgbClr val="1B4885">
                <a:alpha val="4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22" name="Parallelogram 21">
              <a:extLst>
                <a:ext uri="{FF2B5EF4-FFF2-40B4-BE49-F238E27FC236}">
                  <a16:creationId xmlns:a16="http://schemas.microsoft.com/office/drawing/2014/main" id="{9B278D5D-721D-3746-A551-1F2166FCA384}"/>
                </a:ext>
              </a:extLst>
            </p:cNvPr>
            <p:cNvSpPr/>
            <p:nvPr/>
          </p:nvSpPr>
          <p:spPr>
            <a:xfrm rot="20374282">
              <a:off x="376863" y="424772"/>
              <a:ext cx="2174660" cy="891151"/>
            </a:xfrm>
            <a:prstGeom prst="parallelogram">
              <a:avLst/>
            </a:prstGeom>
            <a:solidFill>
              <a:schemeClr val="accent1">
                <a:lumMod val="60000"/>
                <a:lumOff val="40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</p:grpSp>
      <p:sp>
        <p:nvSpPr>
          <p:cNvPr id="23" name="Parallelogram 22">
            <a:extLst>
              <a:ext uri="{FF2B5EF4-FFF2-40B4-BE49-F238E27FC236}">
                <a16:creationId xmlns:a16="http://schemas.microsoft.com/office/drawing/2014/main" id="{F80DF881-0A1E-9448-A012-69C2B6CCE964}"/>
              </a:ext>
            </a:extLst>
          </p:cNvPr>
          <p:cNvSpPr/>
          <p:nvPr/>
        </p:nvSpPr>
        <p:spPr>
          <a:xfrm rot="20374282">
            <a:off x="9472393" y="-375845"/>
            <a:ext cx="4564056" cy="751690"/>
          </a:xfrm>
          <a:prstGeom prst="parallelogram">
            <a:avLst/>
          </a:prstGeom>
          <a:solidFill>
            <a:srgbClr val="1B4885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4" name="Parallelogram 23">
            <a:extLst>
              <a:ext uri="{FF2B5EF4-FFF2-40B4-BE49-F238E27FC236}">
                <a16:creationId xmlns:a16="http://schemas.microsoft.com/office/drawing/2014/main" id="{95B92025-2812-124A-B86D-DE26CC1F2AD3}"/>
              </a:ext>
            </a:extLst>
          </p:cNvPr>
          <p:cNvSpPr/>
          <p:nvPr/>
        </p:nvSpPr>
        <p:spPr>
          <a:xfrm rot="20374282">
            <a:off x="10081459" y="-130441"/>
            <a:ext cx="4564056" cy="751690"/>
          </a:xfrm>
          <a:prstGeom prst="parallelogram">
            <a:avLst/>
          </a:prstGeom>
          <a:solidFill>
            <a:srgbClr val="EFB335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5" name="Parallelogram 24">
            <a:extLst>
              <a:ext uri="{FF2B5EF4-FFF2-40B4-BE49-F238E27FC236}">
                <a16:creationId xmlns:a16="http://schemas.microsoft.com/office/drawing/2014/main" id="{4271D848-9A94-2D49-8DB1-CADEDBCDC5BC}"/>
              </a:ext>
            </a:extLst>
          </p:cNvPr>
          <p:cNvSpPr/>
          <p:nvPr/>
        </p:nvSpPr>
        <p:spPr>
          <a:xfrm rot="20374282">
            <a:off x="-3030594" y="6553220"/>
            <a:ext cx="4564056" cy="751690"/>
          </a:xfrm>
          <a:prstGeom prst="parallelogram">
            <a:avLst/>
          </a:prstGeom>
          <a:solidFill>
            <a:srgbClr val="EFB335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1DC5399-14A3-2D4B-8906-D27AD408E4FD}"/>
              </a:ext>
            </a:extLst>
          </p:cNvPr>
          <p:cNvGrpSpPr/>
          <p:nvPr/>
        </p:nvGrpSpPr>
        <p:grpSpPr>
          <a:xfrm>
            <a:off x="238260" y="2637418"/>
            <a:ext cx="4786894" cy="1853524"/>
            <a:chOff x="238260" y="2637418"/>
            <a:chExt cx="4786894" cy="1853524"/>
          </a:xfrm>
        </p:grpSpPr>
        <p:pic>
          <p:nvPicPr>
            <p:cNvPr id="27" name="Picture 26" descr="Icon&#10;&#10;Description automatically generated">
              <a:extLst>
                <a:ext uri="{FF2B5EF4-FFF2-40B4-BE49-F238E27FC236}">
                  <a16:creationId xmlns:a16="http://schemas.microsoft.com/office/drawing/2014/main" id="{853BFF26-5E53-F244-BF6C-FB9EECCE739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flipH="1">
              <a:off x="1264231" y="4004460"/>
              <a:ext cx="486482" cy="486482"/>
            </a:xfrm>
            <a:prstGeom prst="rect">
              <a:avLst/>
            </a:prstGeom>
          </p:spPr>
        </p:pic>
        <p:pic>
          <p:nvPicPr>
            <p:cNvPr id="29" name="Picture 28" descr="Icon&#10;&#10;Description automatically generated">
              <a:extLst>
                <a:ext uri="{FF2B5EF4-FFF2-40B4-BE49-F238E27FC236}">
                  <a16:creationId xmlns:a16="http://schemas.microsoft.com/office/drawing/2014/main" id="{20C82ED9-0F72-DB42-B1D7-31D18B38398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flipH="1">
              <a:off x="1264232" y="3336786"/>
              <a:ext cx="486482" cy="486482"/>
            </a:xfrm>
            <a:prstGeom prst="rect">
              <a:avLst/>
            </a:prstGeom>
          </p:spPr>
        </p:pic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5055230E-A954-D640-9BA0-57332633E99F}"/>
                </a:ext>
              </a:extLst>
            </p:cNvPr>
            <p:cNvGrpSpPr/>
            <p:nvPr/>
          </p:nvGrpSpPr>
          <p:grpSpPr>
            <a:xfrm>
              <a:off x="238260" y="2637418"/>
              <a:ext cx="4786894" cy="1750104"/>
              <a:chOff x="238260" y="2188842"/>
              <a:chExt cx="4786894" cy="1750104"/>
            </a:xfrm>
          </p:grpSpPr>
          <p:cxnSp>
            <p:nvCxnSpPr>
              <p:cNvPr id="28" name="Elbow Connector 27">
                <a:extLst>
                  <a:ext uri="{FF2B5EF4-FFF2-40B4-BE49-F238E27FC236}">
                    <a16:creationId xmlns:a16="http://schemas.microsoft.com/office/drawing/2014/main" id="{A426F12F-0091-1044-8F54-C3294F7CC799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897811" y="2765030"/>
                <a:ext cx="523180" cy="209660"/>
              </a:xfrm>
              <a:prstGeom prst="bentConnector2">
                <a:avLst/>
              </a:prstGeom>
              <a:ln w="28575">
                <a:solidFill>
                  <a:srgbClr val="1B4885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Elbow Connector 29">
                <a:extLst>
                  <a:ext uri="{FF2B5EF4-FFF2-40B4-BE49-F238E27FC236}">
                    <a16:creationId xmlns:a16="http://schemas.microsoft.com/office/drawing/2014/main" id="{DAB9B21C-908E-5448-B36F-E6600CEE9205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735441" y="3278215"/>
                <a:ext cx="847920" cy="209662"/>
              </a:xfrm>
              <a:prstGeom prst="bentConnector2">
                <a:avLst/>
              </a:prstGeom>
              <a:ln w="28575">
                <a:solidFill>
                  <a:srgbClr val="1B4885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9" name="Rounded Rectangle 48">
                <a:extLst>
                  <a:ext uri="{FF2B5EF4-FFF2-40B4-BE49-F238E27FC236}">
                    <a16:creationId xmlns:a16="http://schemas.microsoft.com/office/drawing/2014/main" id="{3F4F5B49-7339-4548-8334-60DEAE9A3DFF}"/>
                  </a:ext>
                </a:extLst>
              </p:cNvPr>
              <p:cNvSpPr/>
              <p:nvPr/>
            </p:nvSpPr>
            <p:spPr>
              <a:xfrm>
                <a:off x="1700586" y="3596703"/>
                <a:ext cx="3324568" cy="342243"/>
              </a:xfrm>
              <a:prstGeom prst="roundRect">
                <a:avLst/>
              </a:prstGeom>
              <a:noFill/>
              <a:ln>
                <a:solidFill>
                  <a:srgbClr val="EFB33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b="1" dirty="0">
                    <a:solidFill>
                      <a:srgbClr val="EFB335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Improvements on the SA model</a:t>
                </a:r>
              </a:p>
            </p:txBody>
          </p:sp>
          <p:sp>
            <p:nvSpPr>
              <p:cNvPr id="47" name="Rounded Rectangle 46">
                <a:extLst>
                  <a:ext uri="{FF2B5EF4-FFF2-40B4-BE49-F238E27FC236}">
                    <a16:creationId xmlns:a16="http://schemas.microsoft.com/office/drawing/2014/main" id="{E9CAFDC6-CBE8-0B40-9941-5328A05EC948}"/>
                  </a:ext>
                </a:extLst>
              </p:cNvPr>
              <p:cNvSpPr/>
              <p:nvPr/>
            </p:nvSpPr>
            <p:spPr>
              <a:xfrm>
                <a:off x="1700586" y="2924620"/>
                <a:ext cx="2976610" cy="342243"/>
              </a:xfrm>
              <a:prstGeom prst="roundRect">
                <a:avLst/>
              </a:prstGeom>
              <a:noFill/>
              <a:ln>
                <a:solidFill>
                  <a:srgbClr val="2747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b="1" dirty="0">
                    <a:solidFill>
                      <a:srgbClr val="27478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Improvements on the function</a:t>
                </a:r>
              </a:p>
            </p:txBody>
          </p:sp>
          <p:grpSp>
            <p:nvGrpSpPr>
              <p:cNvPr id="35" name="Google Shape;68;p7">
                <a:extLst>
                  <a:ext uri="{FF2B5EF4-FFF2-40B4-BE49-F238E27FC236}">
                    <a16:creationId xmlns:a16="http://schemas.microsoft.com/office/drawing/2014/main" id="{B13ED6D3-C27A-5D46-8882-A30C7C510217}"/>
                  </a:ext>
                </a:extLst>
              </p:cNvPr>
              <p:cNvGrpSpPr/>
              <p:nvPr/>
            </p:nvGrpSpPr>
            <p:grpSpPr>
              <a:xfrm>
                <a:off x="238260" y="2188842"/>
                <a:ext cx="3447916" cy="523180"/>
                <a:chOff x="-252284" y="470782"/>
                <a:chExt cx="3448019" cy="522751"/>
              </a:xfrm>
            </p:grpSpPr>
            <p:cxnSp>
              <p:nvCxnSpPr>
                <p:cNvPr id="40" name="Google Shape;69;p7">
                  <a:extLst>
                    <a:ext uri="{FF2B5EF4-FFF2-40B4-BE49-F238E27FC236}">
                      <a16:creationId xmlns:a16="http://schemas.microsoft.com/office/drawing/2014/main" id="{6E736409-8B92-C44B-AF9E-CE7CEEFC782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51331" y="841980"/>
                  <a:ext cx="2544326" cy="0"/>
                </a:xfrm>
                <a:prstGeom prst="straightConnector1">
                  <a:avLst/>
                </a:prstGeom>
                <a:noFill/>
                <a:ln w="76200" cap="flat" cmpd="sng">
                  <a:solidFill>
                    <a:srgbClr val="EFB335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</p:cxnSp>
            <p:sp>
              <p:nvSpPr>
                <p:cNvPr id="41" name="Google Shape;70;p7">
                  <a:extLst>
                    <a:ext uri="{FF2B5EF4-FFF2-40B4-BE49-F238E27FC236}">
                      <a16:creationId xmlns:a16="http://schemas.microsoft.com/office/drawing/2014/main" id="{249213D8-0D1C-E84B-9198-13D121104994}"/>
                    </a:ext>
                  </a:extLst>
                </p:cNvPr>
                <p:cNvSpPr txBox="1"/>
                <p:nvPr/>
              </p:nvSpPr>
              <p:spPr>
                <a:xfrm>
                  <a:off x="-252284" y="470782"/>
                  <a:ext cx="3448019" cy="52275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sp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1C4885"/>
                    </a:buClr>
                    <a:buSzPts val="2000"/>
                    <a:buFont typeface="Microsoft Yahei"/>
                    <a:buNone/>
                  </a:pPr>
                  <a:r>
                    <a:rPr lang="en-US" sz="2800" b="1" dirty="0">
                      <a:solidFill>
                        <a:srgbClr val="1C4885"/>
                      </a:solidFill>
                      <a:latin typeface="Microsoft Yahei"/>
                      <a:ea typeface="Microsoft Yahei"/>
                      <a:sym typeface="Microsoft Yahei"/>
                    </a:rPr>
                    <a:t>3.Creative Ideas</a:t>
                  </a:r>
                  <a:endParaRPr sz="2200" dirty="0"/>
                </a:p>
              </p:txBody>
            </p:sp>
          </p:grp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82FC0E3-E69E-9E42-B0E2-3B0D86C63BA9}"/>
                  </a:ext>
                </a:extLst>
              </p:cNvPr>
              <p:cNvSpPr txBox="1"/>
              <p:nvPr/>
            </p:nvSpPr>
            <p:spPr>
              <a:xfrm>
                <a:off x="1382641" y="3631169"/>
                <a:ext cx="29527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N" b="1" dirty="0">
                    <a:solidFill>
                      <a:srgbClr val="E8E6E6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2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D4F5745-5506-714A-8BA4-480B4F9CCF3A}"/>
                  </a:ext>
                </a:extLst>
              </p:cNvPr>
              <p:cNvSpPr txBox="1"/>
              <p:nvPr/>
            </p:nvSpPr>
            <p:spPr>
              <a:xfrm>
                <a:off x="1382640" y="2959086"/>
                <a:ext cx="29527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N" b="1" dirty="0">
                    <a:solidFill>
                      <a:srgbClr val="E8E6E6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1</a:t>
                </a:r>
              </a:p>
            </p:txBody>
          </p:sp>
        </p:grpSp>
      </p:grpSp>
      <p:sp>
        <p:nvSpPr>
          <p:cNvPr id="33" name="Google Shape;528;p36">
            <a:extLst>
              <a:ext uri="{FF2B5EF4-FFF2-40B4-BE49-F238E27FC236}">
                <a16:creationId xmlns:a16="http://schemas.microsoft.com/office/drawing/2014/main" id="{32EC6858-C2C0-5446-A12B-1DFACB0BEEAA}"/>
              </a:ext>
            </a:extLst>
          </p:cNvPr>
          <p:cNvSpPr txBox="1"/>
          <p:nvPr/>
        </p:nvSpPr>
        <p:spPr>
          <a:xfrm>
            <a:off x="1256349" y="4474649"/>
            <a:ext cx="3000000" cy="830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00050" lvl="0" indent="-2857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FB335"/>
              </a:buClr>
              <a:buSzPts val="1800"/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EFB335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/>
                <a:sym typeface="Times New Roman"/>
              </a:rPr>
              <a:t>Early Stopping</a:t>
            </a:r>
            <a:endParaRPr b="1" dirty="0">
              <a:solidFill>
                <a:srgbClr val="EFB335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/>
              <a:sym typeface="Times New Roman"/>
            </a:endParaRPr>
          </a:p>
          <a:p>
            <a:pPr marL="400050" lvl="0" indent="-2857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FB335"/>
              </a:buClr>
              <a:buSzPts val="1800"/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EFB335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/>
                <a:sym typeface="Times New Roman"/>
              </a:rPr>
              <a:t>SGDM</a:t>
            </a:r>
            <a:endParaRPr dirty="0">
              <a:solidFill>
                <a:srgbClr val="EFB335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49776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3" name="Google Shape;533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95500" y="504825"/>
            <a:ext cx="7480301" cy="3743325"/>
          </a:xfrm>
          <a:prstGeom prst="rect">
            <a:avLst/>
          </a:prstGeom>
          <a:noFill/>
          <a:ln>
            <a:noFill/>
          </a:ln>
        </p:spPr>
      </p:pic>
      <p:sp>
        <p:nvSpPr>
          <p:cNvPr id="534" name="Google Shape;534;p37"/>
          <p:cNvSpPr txBox="1"/>
          <p:nvPr/>
        </p:nvSpPr>
        <p:spPr>
          <a:xfrm>
            <a:off x="0" y="6120275"/>
            <a:ext cx="12192000" cy="737700"/>
          </a:xfrm>
          <a:prstGeom prst="rect">
            <a:avLst/>
          </a:prstGeom>
          <a:solidFill>
            <a:srgbClr val="1C488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35" name="Google Shape;535;p37"/>
          <p:cNvGrpSpPr/>
          <p:nvPr/>
        </p:nvGrpSpPr>
        <p:grpSpPr>
          <a:xfrm>
            <a:off x="5619137" y="4037837"/>
            <a:ext cx="6776991" cy="4229160"/>
            <a:chOff x="0" y="0"/>
            <a:chExt cx="5324474" cy="3322982"/>
          </a:xfrm>
        </p:grpSpPr>
        <p:pic>
          <p:nvPicPr>
            <p:cNvPr id="536" name="Google Shape;536;p37"/>
            <p:cNvPicPr preferRelativeResize="0"/>
            <p:nvPr/>
          </p:nvPicPr>
          <p:blipFill rotWithShape="1">
            <a:blip r:embed="rId4">
              <a:alphaModFix/>
            </a:blip>
            <a:srcRect b="52040"/>
            <a:stretch/>
          </p:blipFill>
          <p:spPr>
            <a:xfrm>
              <a:off x="6344" y="0"/>
              <a:ext cx="5318130" cy="16424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7" name="Google Shape;537;p37"/>
            <p:cNvPicPr preferRelativeResize="0"/>
            <p:nvPr/>
          </p:nvPicPr>
          <p:blipFill rotWithShape="1">
            <a:blip r:embed="rId4">
              <a:alphaModFix/>
            </a:blip>
            <a:srcRect t="50631" r="2629"/>
            <a:stretch/>
          </p:blipFill>
          <p:spPr>
            <a:xfrm>
              <a:off x="0" y="1632435"/>
              <a:ext cx="5178428" cy="169054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38" name="Google Shape;538;p37"/>
          <p:cNvSpPr txBox="1"/>
          <p:nvPr/>
        </p:nvSpPr>
        <p:spPr>
          <a:xfrm>
            <a:off x="482474" y="1457512"/>
            <a:ext cx="11017268" cy="1938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27478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/>
                <a:sym typeface="Times New Roman"/>
              </a:rPr>
              <a:t>Early-stopping = 10</a:t>
            </a:r>
            <a:endParaRPr sz="1600" b="1" dirty="0">
              <a:solidFill>
                <a:srgbClr val="27478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/>
              <a:sym typeface="Times New Roman"/>
            </a:endParaRPr>
          </a:p>
          <a:p>
            <a:pPr marL="35560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74781"/>
              </a:buClr>
              <a:buSzPts val="25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27478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/>
                <a:sym typeface="Times New Roman"/>
              </a:rPr>
              <a:t>If the objective value doesn’t get better (total cost keeps increasing) for 10 </a:t>
            </a:r>
            <a:r>
              <a:rPr lang="en-US" sz="1600" dirty="0" smtClean="0">
                <a:solidFill>
                  <a:srgbClr val="27478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/>
                <a:sym typeface="Times New Roman"/>
              </a:rPr>
              <a:t>consecutive </a:t>
            </a:r>
            <a:r>
              <a:rPr lang="en-US" sz="1600" dirty="0">
                <a:solidFill>
                  <a:srgbClr val="27478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/>
                <a:sym typeface="Times New Roman"/>
              </a:rPr>
              <a:t>iterations, we stop the </a:t>
            </a:r>
            <a:r>
              <a:rPr lang="en-US" sz="1600" dirty="0" smtClean="0">
                <a:solidFill>
                  <a:srgbClr val="27478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/>
                <a:sym typeface="Times New Roman"/>
              </a:rPr>
              <a:t>iteration </a:t>
            </a:r>
            <a:r>
              <a:rPr lang="en-US" sz="1600" dirty="0">
                <a:solidFill>
                  <a:srgbClr val="27478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/>
                <a:sym typeface="Times New Roman"/>
              </a:rPr>
              <a:t>and return the n-11 result.</a:t>
            </a:r>
            <a:endParaRPr sz="1600" dirty="0">
              <a:solidFill>
                <a:srgbClr val="27478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/>
              <a:sym typeface="Times New Roman"/>
            </a:endParaRPr>
          </a:p>
          <a:p>
            <a:pPr marL="35560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74781"/>
              </a:buClr>
              <a:buSzPts val="25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27478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/>
                <a:sym typeface="Times New Roman"/>
              </a:rPr>
              <a:t>It’s good for decreasing the running time.</a:t>
            </a:r>
            <a:endParaRPr sz="1600" dirty="0">
              <a:solidFill>
                <a:srgbClr val="27478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/>
              <a:sym typeface="Times New Roman"/>
            </a:endParaRPr>
          </a:p>
          <a:p>
            <a:pPr marL="35560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74781"/>
              </a:buClr>
              <a:buSzPts val="25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27478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/>
                <a:sym typeface="Times New Roman"/>
              </a:rPr>
              <a:t>Because we need to track the objective value, we can visualize the change of total cost during </a:t>
            </a:r>
            <a:r>
              <a:rPr lang="en-US" sz="1600" dirty="0" smtClean="0">
                <a:solidFill>
                  <a:srgbClr val="27478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/>
                <a:sym typeface="Times New Roman"/>
              </a:rPr>
              <a:t>iterations.</a:t>
            </a:r>
            <a:endParaRPr sz="1600" dirty="0">
              <a:solidFill>
                <a:srgbClr val="27478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/>
              <a:sym typeface="Times New Roman"/>
            </a:endParaRPr>
          </a:p>
        </p:txBody>
      </p:sp>
      <p:sp>
        <p:nvSpPr>
          <p:cNvPr id="10" name="Google Shape;130;p12">
            <a:extLst>
              <a:ext uri="{FF2B5EF4-FFF2-40B4-BE49-F238E27FC236}">
                <a16:creationId xmlns:a16="http://schemas.microsoft.com/office/drawing/2014/main" id="{4B45977C-61B1-4946-AA18-462477D013B5}"/>
              </a:ext>
            </a:extLst>
          </p:cNvPr>
          <p:cNvSpPr txBox="1"/>
          <p:nvPr/>
        </p:nvSpPr>
        <p:spPr>
          <a:xfrm>
            <a:off x="0" y="188912"/>
            <a:ext cx="144600" cy="463500"/>
          </a:xfrm>
          <a:prstGeom prst="rect">
            <a:avLst/>
          </a:prstGeom>
          <a:solidFill>
            <a:srgbClr val="1C488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315B3D-B3C3-9946-94F2-885C760D6A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4624" y="220663"/>
            <a:ext cx="992187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400" b="1" dirty="0">
                <a:solidFill>
                  <a:srgbClr val="27478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Stochastic Approximation - early-stopping and visualization</a:t>
            </a:r>
          </a:p>
        </p:txBody>
      </p:sp>
      <p:pic>
        <p:nvPicPr>
          <p:cNvPr id="3" name="Picture 2" descr="Text, letter&#10;&#10;Description automatically generated">
            <a:extLst>
              <a:ext uri="{FF2B5EF4-FFF2-40B4-BE49-F238E27FC236}">
                <a16:creationId xmlns:a16="http://schemas.microsoft.com/office/drawing/2014/main" id="{BDA0793E-10B7-714F-A72E-E50F169405D1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3F3F3"/>
              </a:clrFrom>
              <a:clrTo>
                <a:srgbClr val="F3F3F3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82474" y="3624010"/>
            <a:ext cx="7797800" cy="1714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25"/>
          <p:cNvSpPr txBox="1"/>
          <p:nvPr/>
        </p:nvSpPr>
        <p:spPr>
          <a:xfrm>
            <a:off x="-174812" y="2827777"/>
            <a:ext cx="12797508" cy="4135557"/>
          </a:xfrm>
          <a:prstGeom prst="rect">
            <a:avLst/>
          </a:prstGeom>
          <a:solidFill>
            <a:srgbClr val="1C488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30;p12">
            <a:extLst>
              <a:ext uri="{FF2B5EF4-FFF2-40B4-BE49-F238E27FC236}">
                <a16:creationId xmlns:a16="http://schemas.microsoft.com/office/drawing/2014/main" id="{6F06CEED-473D-754E-968C-435A4C370CF0}"/>
              </a:ext>
            </a:extLst>
          </p:cNvPr>
          <p:cNvSpPr txBox="1"/>
          <p:nvPr/>
        </p:nvSpPr>
        <p:spPr>
          <a:xfrm>
            <a:off x="0" y="188912"/>
            <a:ext cx="144600" cy="463500"/>
          </a:xfrm>
          <a:prstGeom prst="rect">
            <a:avLst/>
          </a:prstGeom>
          <a:solidFill>
            <a:srgbClr val="1C488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文本框 10">
            <a:extLst>
              <a:ext uri="{FF2B5EF4-FFF2-40B4-BE49-F238E27FC236}">
                <a16:creationId xmlns:a16="http://schemas.microsoft.com/office/drawing/2014/main" id="{1E29DEFE-422D-8E41-BA53-BAD7C4DB6F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4624" y="220663"/>
            <a:ext cx="992187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400" b="1" dirty="0">
                <a:solidFill>
                  <a:srgbClr val="27478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Stochastic Approximation - early-stopping and visualization</a:t>
            </a:r>
          </a:p>
        </p:txBody>
      </p:sp>
      <p:sp>
        <p:nvSpPr>
          <p:cNvPr id="18" name="Google Shape;220;p16">
            <a:extLst>
              <a:ext uri="{FF2B5EF4-FFF2-40B4-BE49-F238E27FC236}">
                <a16:creationId xmlns:a16="http://schemas.microsoft.com/office/drawing/2014/main" id="{5F8F0E25-8DF7-AB48-8DF3-774E706EF135}"/>
              </a:ext>
            </a:extLst>
          </p:cNvPr>
          <p:cNvSpPr/>
          <p:nvPr/>
        </p:nvSpPr>
        <p:spPr>
          <a:xfrm>
            <a:off x="272592" y="1083577"/>
            <a:ext cx="9092817" cy="810077"/>
          </a:xfrm>
          <a:prstGeom prst="rect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A8677D4-8FCF-BE46-B412-94C9AC88D03A}"/>
              </a:ext>
            </a:extLst>
          </p:cNvPr>
          <p:cNvGrpSpPr/>
          <p:nvPr/>
        </p:nvGrpSpPr>
        <p:grpSpPr>
          <a:xfrm>
            <a:off x="561692" y="3049794"/>
            <a:ext cx="10781752" cy="3676623"/>
            <a:chOff x="705124" y="3211156"/>
            <a:chExt cx="10781752" cy="3676623"/>
          </a:xfrm>
        </p:grpSpPr>
        <p:pic>
          <p:nvPicPr>
            <p:cNvPr id="15" name="Picture 2">
              <a:extLst>
                <a:ext uri="{FF2B5EF4-FFF2-40B4-BE49-F238E27FC236}">
                  <a16:creationId xmlns:a16="http://schemas.microsoft.com/office/drawing/2014/main" id="{0BC51DF6-DD38-8343-857B-413A025F8D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5124" y="3211156"/>
              <a:ext cx="10781752" cy="36766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03C117AA-970B-C045-BCA6-E0AC65D9629E}"/>
                </a:ext>
              </a:extLst>
            </p:cNvPr>
            <p:cNvSpPr/>
            <p:nvPr/>
          </p:nvSpPr>
          <p:spPr>
            <a:xfrm>
              <a:off x="8569019" y="6163223"/>
              <a:ext cx="82061" cy="82061"/>
            </a:xfrm>
            <a:prstGeom prst="ellipse">
              <a:avLst/>
            </a:prstGeom>
            <a:solidFill>
              <a:srgbClr val="EFB335"/>
            </a:solidFill>
            <a:ln>
              <a:solidFill>
                <a:srgbClr val="EFB3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14" name="文本框 10">
              <a:extLst>
                <a:ext uri="{FF2B5EF4-FFF2-40B4-BE49-F238E27FC236}">
                  <a16:creationId xmlns:a16="http://schemas.microsoft.com/office/drawing/2014/main" id="{D1912419-ABD3-6749-B831-F6D4B73CAB3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285976" y="5437103"/>
              <a:ext cx="2215338" cy="2923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CN" sz="1300" b="1" dirty="0">
                  <a:solidFill>
                    <a:srgbClr val="EFB33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Early-stopping</a:t>
              </a:r>
              <a:r>
                <a:rPr lang="zh-CN" altLang="en-US" sz="1300" b="1" dirty="0">
                  <a:solidFill>
                    <a:srgbClr val="EFB33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1300" b="1" dirty="0">
                  <a:solidFill>
                    <a:srgbClr val="EFB33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point</a:t>
              </a:r>
            </a:p>
          </p:txBody>
        </p:sp>
      </p:grpSp>
      <p:pic>
        <p:nvPicPr>
          <p:cNvPr id="16" name="Picture 15" descr="Text&#10;&#10;Description automatically generated">
            <a:extLst>
              <a:ext uri="{FF2B5EF4-FFF2-40B4-BE49-F238E27FC236}">
                <a16:creationId xmlns:a16="http://schemas.microsoft.com/office/drawing/2014/main" id="{E2F3104F-EEC3-6D4C-8C90-3EDF5677242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49835"/>
          <a:stretch/>
        </p:blipFill>
        <p:spPr>
          <a:xfrm>
            <a:off x="272591" y="1085142"/>
            <a:ext cx="9031427" cy="806363"/>
          </a:xfrm>
          <a:prstGeom prst="rect">
            <a:avLst/>
          </a:prstGeom>
        </p:spPr>
      </p:pic>
      <p:pic>
        <p:nvPicPr>
          <p:cNvPr id="17" name="Picture 16" descr="Text&#10;&#10;Description automatically generated">
            <a:extLst>
              <a:ext uri="{FF2B5EF4-FFF2-40B4-BE49-F238E27FC236}">
                <a16:creationId xmlns:a16="http://schemas.microsoft.com/office/drawing/2014/main" id="{8D8A368F-80DF-8D44-B2EB-7C773C3DFFD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56771" r="41801" b="1167"/>
          <a:stretch/>
        </p:blipFill>
        <p:spPr>
          <a:xfrm>
            <a:off x="211200" y="1678331"/>
            <a:ext cx="5330064" cy="685615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715BACD0-42BA-FC49-935E-41CC6367785C}"/>
              </a:ext>
            </a:extLst>
          </p:cNvPr>
          <p:cNvGrpSpPr/>
          <p:nvPr/>
        </p:nvGrpSpPr>
        <p:grpSpPr>
          <a:xfrm>
            <a:off x="9472393" y="-375845"/>
            <a:ext cx="5173122" cy="997094"/>
            <a:chOff x="9472393" y="-375845"/>
            <a:chExt cx="5173122" cy="997094"/>
          </a:xfrm>
        </p:grpSpPr>
        <p:sp>
          <p:nvSpPr>
            <p:cNvPr id="20" name="Parallelogram 19">
              <a:extLst>
                <a:ext uri="{FF2B5EF4-FFF2-40B4-BE49-F238E27FC236}">
                  <a16:creationId xmlns:a16="http://schemas.microsoft.com/office/drawing/2014/main" id="{4F9931F5-6A49-C64B-902F-42C7C915DFFB}"/>
                </a:ext>
              </a:extLst>
            </p:cNvPr>
            <p:cNvSpPr/>
            <p:nvPr/>
          </p:nvSpPr>
          <p:spPr>
            <a:xfrm rot="20374282">
              <a:off x="9472393" y="-375845"/>
              <a:ext cx="4564056" cy="751690"/>
            </a:xfrm>
            <a:prstGeom prst="parallelogram">
              <a:avLst/>
            </a:prstGeom>
            <a:solidFill>
              <a:srgbClr val="1B4885">
                <a:alpha val="4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21" name="Parallelogram 20">
              <a:extLst>
                <a:ext uri="{FF2B5EF4-FFF2-40B4-BE49-F238E27FC236}">
                  <a16:creationId xmlns:a16="http://schemas.microsoft.com/office/drawing/2014/main" id="{802397E2-2B95-6543-AC3B-C4E5749D70C4}"/>
                </a:ext>
              </a:extLst>
            </p:cNvPr>
            <p:cNvSpPr/>
            <p:nvPr/>
          </p:nvSpPr>
          <p:spPr>
            <a:xfrm rot="20374282">
              <a:off x="10081459" y="-130441"/>
              <a:ext cx="4564056" cy="751690"/>
            </a:xfrm>
            <a:prstGeom prst="parallelogram">
              <a:avLst/>
            </a:prstGeom>
            <a:solidFill>
              <a:srgbClr val="EFB335">
                <a:alpha val="4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</p:grpSp>
    </p:spTree>
    <p:extLst>
      <p:ext uri="{BB962C8B-B14F-4D97-AF65-F5344CB8AC3E}">
        <p14:creationId xmlns:p14="http://schemas.microsoft.com/office/powerpoint/2010/main" val="2084288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8" name="Google Shape;558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95500" y="504825"/>
            <a:ext cx="7480301" cy="3743325"/>
          </a:xfrm>
          <a:prstGeom prst="rect">
            <a:avLst/>
          </a:prstGeom>
          <a:noFill/>
          <a:ln>
            <a:noFill/>
          </a:ln>
        </p:spPr>
      </p:pic>
      <p:sp>
        <p:nvSpPr>
          <p:cNvPr id="559" name="Google Shape;559;p39"/>
          <p:cNvSpPr txBox="1"/>
          <p:nvPr/>
        </p:nvSpPr>
        <p:spPr>
          <a:xfrm>
            <a:off x="0" y="6120275"/>
            <a:ext cx="12192000" cy="737700"/>
          </a:xfrm>
          <a:prstGeom prst="rect">
            <a:avLst/>
          </a:prstGeom>
          <a:solidFill>
            <a:srgbClr val="1C488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60" name="Google Shape;560;p39"/>
          <p:cNvGrpSpPr/>
          <p:nvPr/>
        </p:nvGrpSpPr>
        <p:grpSpPr>
          <a:xfrm>
            <a:off x="5619137" y="4037837"/>
            <a:ext cx="6776991" cy="4229160"/>
            <a:chOff x="0" y="0"/>
            <a:chExt cx="5324474" cy="3322982"/>
          </a:xfrm>
        </p:grpSpPr>
        <p:pic>
          <p:nvPicPr>
            <p:cNvPr id="561" name="Google Shape;561;p39"/>
            <p:cNvPicPr preferRelativeResize="0"/>
            <p:nvPr/>
          </p:nvPicPr>
          <p:blipFill rotWithShape="1">
            <a:blip r:embed="rId4">
              <a:alphaModFix/>
            </a:blip>
            <a:srcRect b="52040"/>
            <a:stretch/>
          </p:blipFill>
          <p:spPr>
            <a:xfrm>
              <a:off x="6344" y="0"/>
              <a:ext cx="5318130" cy="16424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2" name="Google Shape;562;p39"/>
            <p:cNvPicPr preferRelativeResize="0"/>
            <p:nvPr/>
          </p:nvPicPr>
          <p:blipFill rotWithShape="1">
            <a:blip r:embed="rId4">
              <a:alphaModFix/>
            </a:blip>
            <a:srcRect t="50631" r="2629"/>
            <a:stretch/>
          </p:blipFill>
          <p:spPr>
            <a:xfrm>
              <a:off x="0" y="1632435"/>
              <a:ext cx="5178428" cy="169054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64" name="Google Shape;564;p39"/>
          <p:cNvSpPr txBox="1"/>
          <p:nvPr/>
        </p:nvSpPr>
        <p:spPr>
          <a:xfrm>
            <a:off x="515100" y="1417980"/>
            <a:ext cx="11676900" cy="3877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27478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/>
                <a:sym typeface="Times New Roman"/>
              </a:rPr>
              <a:t>Momentum takes into account the past gradients to </a:t>
            </a:r>
            <a:r>
              <a:rPr lang="en-US" sz="1600" b="1" dirty="0">
                <a:solidFill>
                  <a:srgbClr val="FF9D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/>
                <a:sym typeface="Times New Roman"/>
              </a:rPr>
              <a:t>smooth out the update. </a:t>
            </a:r>
            <a:endParaRPr sz="1600" b="1" dirty="0">
              <a:solidFill>
                <a:srgbClr val="FF9D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600" b="1" dirty="0">
              <a:solidFill>
                <a:srgbClr val="27478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/>
              <a:sym typeface="Times New Roman"/>
            </a:endParaRPr>
          </a:p>
          <a:p>
            <a:pPr lvl="0">
              <a:lnSpc>
                <a:spcPct val="150000"/>
              </a:lnSpc>
            </a:pPr>
            <a:endParaRPr lang="en-US" sz="1600" b="1" dirty="0">
              <a:solidFill>
                <a:srgbClr val="27478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/>
              <a:sym typeface="Times New Roman"/>
            </a:endParaRPr>
          </a:p>
          <a:p>
            <a:pPr lvl="0">
              <a:lnSpc>
                <a:spcPct val="150000"/>
              </a:lnSpc>
            </a:pPr>
            <a:r>
              <a:rPr lang="en-US" sz="1600" b="1" dirty="0">
                <a:solidFill>
                  <a:srgbClr val="27478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/>
                <a:sym typeface="Times New Roman"/>
              </a:rPr>
              <a:t>The next movement depends on the gradient at this turn and the previous movement. 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1" dirty="0">
              <a:solidFill>
                <a:srgbClr val="27478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27478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/>
                <a:sym typeface="Times New Roman"/>
              </a:rPr>
              <a:t>You can also think of  it as the "velocity" of a ball rolling downhill, building up speed (and momentum) according to the direction of the gradient.</a:t>
            </a:r>
            <a:endParaRPr sz="1600" b="1" dirty="0">
              <a:solidFill>
                <a:srgbClr val="27478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600" b="1" dirty="0">
              <a:solidFill>
                <a:srgbClr val="27478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1" dirty="0">
              <a:solidFill>
                <a:srgbClr val="27478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FF9D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/>
                <a:sym typeface="Times New Roman"/>
              </a:rPr>
              <a:t>Therefore, the converge process is faster. </a:t>
            </a:r>
            <a:endParaRPr sz="1600" b="1" dirty="0">
              <a:solidFill>
                <a:srgbClr val="FF9D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/>
              <a:sym typeface="Times New Roman"/>
            </a:endParaRPr>
          </a:p>
        </p:txBody>
      </p:sp>
      <p:sp>
        <p:nvSpPr>
          <p:cNvPr id="12" name="Google Shape;130;p12">
            <a:extLst>
              <a:ext uri="{FF2B5EF4-FFF2-40B4-BE49-F238E27FC236}">
                <a16:creationId xmlns:a16="http://schemas.microsoft.com/office/drawing/2014/main" id="{B4E8A15F-8D67-8C44-AE69-44C9E1C7E167}"/>
              </a:ext>
            </a:extLst>
          </p:cNvPr>
          <p:cNvSpPr txBox="1"/>
          <p:nvPr/>
        </p:nvSpPr>
        <p:spPr>
          <a:xfrm>
            <a:off x="0" y="188912"/>
            <a:ext cx="144600" cy="463500"/>
          </a:xfrm>
          <a:prstGeom prst="rect">
            <a:avLst/>
          </a:prstGeom>
          <a:solidFill>
            <a:srgbClr val="1C488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文本框 10">
            <a:extLst>
              <a:ext uri="{FF2B5EF4-FFF2-40B4-BE49-F238E27FC236}">
                <a16:creationId xmlns:a16="http://schemas.microsoft.com/office/drawing/2014/main" id="{CAA6AAD1-0A8F-1F4D-904D-C0748AD9B3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4624" y="220663"/>
            <a:ext cx="9921876" cy="477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400" b="1" dirty="0">
                <a:solidFill>
                  <a:srgbClr val="27478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Stochastic Approximation - Gradient Descent with Momentum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32075" y="354012"/>
            <a:ext cx="7481887" cy="3743325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8"/>
          <p:cNvSpPr txBox="1"/>
          <p:nvPr/>
        </p:nvSpPr>
        <p:spPr>
          <a:xfrm>
            <a:off x="0" y="4902200"/>
            <a:ext cx="12192000" cy="1955800"/>
          </a:xfrm>
          <a:prstGeom prst="rect">
            <a:avLst/>
          </a:prstGeom>
          <a:solidFill>
            <a:srgbClr val="1C488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" name="Google Shape;78;p8"/>
          <p:cNvSpPr txBox="1"/>
          <p:nvPr/>
        </p:nvSpPr>
        <p:spPr>
          <a:xfrm>
            <a:off x="26013" y="1799182"/>
            <a:ext cx="2814863" cy="538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885"/>
              </a:buClr>
              <a:buSzPts val="34400"/>
              <a:buFont typeface="Microsoft Yahei"/>
              <a:buNone/>
            </a:pPr>
            <a:r>
              <a:rPr lang="en-US" sz="34400" b="1" i="0" u="none" dirty="0">
                <a:solidFill>
                  <a:srgbClr val="1C4885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1</a:t>
            </a:r>
            <a:endParaRPr dirty="0"/>
          </a:p>
        </p:txBody>
      </p:sp>
      <p:sp>
        <p:nvSpPr>
          <p:cNvPr id="79" name="Google Shape;79;p8"/>
          <p:cNvSpPr txBox="1"/>
          <p:nvPr/>
        </p:nvSpPr>
        <p:spPr>
          <a:xfrm>
            <a:off x="2789575" y="3178163"/>
            <a:ext cx="59673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885"/>
              </a:buClr>
              <a:buSzPts val="7200"/>
              <a:buFont typeface="Microsoft Yahei"/>
              <a:buNone/>
            </a:pPr>
            <a:r>
              <a:rPr lang="en-US" sz="6600" b="1">
                <a:solidFill>
                  <a:srgbClr val="1C4885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Background</a:t>
            </a:r>
            <a:endParaRPr sz="800"/>
          </a:p>
        </p:txBody>
      </p:sp>
      <p:grpSp>
        <p:nvGrpSpPr>
          <p:cNvPr id="80" name="Google Shape;80;p8"/>
          <p:cNvGrpSpPr/>
          <p:nvPr/>
        </p:nvGrpSpPr>
        <p:grpSpPr>
          <a:xfrm>
            <a:off x="6804025" y="3178175"/>
            <a:ext cx="5578475" cy="3481387"/>
            <a:chOff x="0" y="0"/>
            <a:chExt cx="5324473" cy="3322983"/>
          </a:xfrm>
        </p:grpSpPr>
        <p:pic>
          <p:nvPicPr>
            <p:cNvPr id="81" name="Google Shape;81;p8"/>
            <p:cNvPicPr preferRelativeResize="0"/>
            <p:nvPr/>
          </p:nvPicPr>
          <p:blipFill rotWithShape="1">
            <a:blip r:embed="rId4">
              <a:alphaModFix/>
            </a:blip>
            <a:srcRect b="52039"/>
            <a:stretch/>
          </p:blipFill>
          <p:spPr>
            <a:xfrm>
              <a:off x="6344" y="0"/>
              <a:ext cx="5318129" cy="16424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2" name="Google Shape;82;p8"/>
            <p:cNvPicPr preferRelativeResize="0"/>
            <p:nvPr/>
          </p:nvPicPr>
          <p:blipFill rotWithShape="1">
            <a:blip r:embed="rId4">
              <a:alphaModFix/>
            </a:blip>
            <a:srcRect t="50632" r="2627"/>
            <a:stretch/>
          </p:blipFill>
          <p:spPr>
            <a:xfrm>
              <a:off x="0" y="1632435"/>
              <a:ext cx="5178427" cy="169054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3" name="Google Shape;83;p8"/>
          <p:cNvSpPr/>
          <p:nvPr/>
        </p:nvSpPr>
        <p:spPr>
          <a:xfrm>
            <a:off x="490537" y="4902200"/>
            <a:ext cx="2063750" cy="915987"/>
          </a:xfrm>
          <a:custGeom>
            <a:avLst/>
            <a:gdLst/>
            <a:ahLst/>
            <a:cxnLst/>
            <a:rect l="l" t="t" r="r" b="b"/>
            <a:pathLst>
              <a:path w="2064307" h="916126" extrusionOk="0">
                <a:moveTo>
                  <a:pt x="689525" y="0"/>
                </a:moveTo>
                <a:lnTo>
                  <a:pt x="1379051" y="0"/>
                </a:lnTo>
                <a:lnTo>
                  <a:pt x="1379051" y="367494"/>
                </a:lnTo>
                <a:lnTo>
                  <a:pt x="2064307" y="367494"/>
                </a:lnTo>
                <a:lnTo>
                  <a:pt x="2064307" y="916126"/>
                </a:lnTo>
                <a:lnTo>
                  <a:pt x="0" y="916126"/>
                </a:lnTo>
                <a:lnTo>
                  <a:pt x="0" y="367494"/>
                </a:lnTo>
                <a:lnTo>
                  <a:pt x="689525" y="367494"/>
                </a:lnTo>
                <a:lnTo>
                  <a:pt x="68952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FF22D2CB-B05C-AC45-B919-CEFB77DAB1FE}"/>
              </a:ext>
            </a:extLst>
          </p:cNvPr>
          <p:cNvGrpSpPr/>
          <p:nvPr/>
        </p:nvGrpSpPr>
        <p:grpSpPr>
          <a:xfrm>
            <a:off x="5658021" y="-175136"/>
            <a:ext cx="12455355" cy="7208272"/>
            <a:chOff x="4198492" y="-98218"/>
            <a:chExt cx="12455355" cy="7208272"/>
          </a:xfrm>
        </p:grpSpPr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8F6676B5-0233-FE46-AF80-4A85707FC7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976446" y="-98218"/>
              <a:ext cx="11677401" cy="72082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AFA10F1-EE31-5B4D-A8CE-57B5DB79349C}"/>
                </a:ext>
              </a:extLst>
            </p:cNvPr>
            <p:cNvSpPr/>
            <p:nvPr/>
          </p:nvSpPr>
          <p:spPr>
            <a:xfrm>
              <a:off x="4198492" y="-98218"/>
              <a:ext cx="8726200" cy="7208272"/>
            </a:xfrm>
            <a:prstGeom prst="rect">
              <a:avLst/>
            </a:prstGeom>
            <a:gradFill>
              <a:gsLst>
                <a:gs pos="30000">
                  <a:srgbClr val="E8E6E6"/>
                </a:gs>
                <a:gs pos="100000">
                  <a:srgbClr val="E8E6E6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 dirty="0"/>
            </a:p>
          </p:txBody>
        </p:sp>
      </p:grpSp>
      <p:pic>
        <p:nvPicPr>
          <p:cNvPr id="577" name="Google Shape;577;p40"/>
          <p:cNvPicPr preferRelativeResize="0"/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</a:blip>
          <a:stretch>
            <a:fillRect/>
          </a:stretch>
        </p:blipFill>
        <p:spPr>
          <a:xfrm>
            <a:off x="2105143" y="1746838"/>
            <a:ext cx="6064500" cy="2090302"/>
          </a:xfrm>
          <a:prstGeom prst="rect">
            <a:avLst/>
          </a:prstGeom>
          <a:noFill/>
          <a:ln>
            <a:noFill/>
          </a:ln>
        </p:spPr>
      </p:pic>
      <p:sp>
        <p:nvSpPr>
          <p:cNvPr id="578" name="Google Shape;578;p40"/>
          <p:cNvSpPr txBox="1"/>
          <p:nvPr/>
        </p:nvSpPr>
        <p:spPr>
          <a:xfrm>
            <a:off x="2368445" y="4578408"/>
            <a:ext cx="6064500" cy="1292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27478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/>
                <a:sym typeface="Times New Roman"/>
              </a:rPr>
              <a:t>Faster converge</a:t>
            </a:r>
            <a:r>
              <a:rPr lang="zh-CN" altLang="en-US" sz="1600" b="1" dirty="0">
                <a:solidFill>
                  <a:srgbClr val="27478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/>
                <a:sym typeface="Times New Roman"/>
              </a:rPr>
              <a:t>：</a:t>
            </a:r>
            <a:endParaRPr sz="1600" b="1" dirty="0">
              <a:solidFill>
                <a:srgbClr val="27478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/>
              <a:sym typeface="Times New Roman"/>
            </a:endParaRPr>
          </a:p>
          <a:p>
            <a:pPr marL="35560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27478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/>
                <a:sym typeface="Times New Roman"/>
              </a:rPr>
              <a:t>Balance the less useful direction</a:t>
            </a:r>
            <a:endParaRPr sz="1600" b="1" dirty="0">
              <a:solidFill>
                <a:srgbClr val="27478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/>
              <a:sym typeface="Times New Roman"/>
            </a:endParaRPr>
          </a:p>
          <a:p>
            <a:pPr marL="35560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27478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/>
                <a:sym typeface="Times New Roman"/>
              </a:rPr>
              <a:t>Accumulate the important direction</a:t>
            </a:r>
            <a:endParaRPr sz="1600" b="1" dirty="0">
              <a:solidFill>
                <a:srgbClr val="27478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Calibri"/>
              <a:sym typeface="Calibri"/>
            </a:endParaRPr>
          </a:p>
        </p:txBody>
      </p:sp>
      <p:sp>
        <p:nvSpPr>
          <p:cNvPr id="14" name="Google Shape;130;p12">
            <a:extLst>
              <a:ext uri="{FF2B5EF4-FFF2-40B4-BE49-F238E27FC236}">
                <a16:creationId xmlns:a16="http://schemas.microsoft.com/office/drawing/2014/main" id="{C54E2FCB-41B9-1545-BFEF-E217EC5FDAA6}"/>
              </a:ext>
            </a:extLst>
          </p:cNvPr>
          <p:cNvSpPr txBox="1"/>
          <p:nvPr/>
        </p:nvSpPr>
        <p:spPr>
          <a:xfrm>
            <a:off x="0" y="188912"/>
            <a:ext cx="144600" cy="463500"/>
          </a:xfrm>
          <a:prstGeom prst="rect">
            <a:avLst/>
          </a:prstGeom>
          <a:solidFill>
            <a:srgbClr val="1C488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文本框 10">
            <a:extLst>
              <a:ext uri="{FF2B5EF4-FFF2-40B4-BE49-F238E27FC236}">
                <a16:creationId xmlns:a16="http://schemas.microsoft.com/office/drawing/2014/main" id="{683CD6CC-3EC9-3142-B6AC-1455B2F87F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4624" y="220663"/>
            <a:ext cx="9921876" cy="477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400" b="1" dirty="0">
                <a:solidFill>
                  <a:srgbClr val="27478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Stochastic Approximation - Gradient Descent with Momentum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8F5E42A-F81A-2043-95C1-2DB0822DED66}"/>
              </a:ext>
            </a:extLst>
          </p:cNvPr>
          <p:cNvGrpSpPr/>
          <p:nvPr/>
        </p:nvGrpSpPr>
        <p:grpSpPr>
          <a:xfrm flipV="1">
            <a:off x="-963240" y="5462661"/>
            <a:ext cx="4564056" cy="1881523"/>
            <a:chOff x="-728843" y="-565600"/>
            <a:chExt cx="4564056" cy="1881523"/>
          </a:xfrm>
        </p:grpSpPr>
        <p:sp>
          <p:nvSpPr>
            <p:cNvPr id="16" name="Parallelogram 15">
              <a:extLst>
                <a:ext uri="{FF2B5EF4-FFF2-40B4-BE49-F238E27FC236}">
                  <a16:creationId xmlns:a16="http://schemas.microsoft.com/office/drawing/2014/main" id="{983C0697-0E3A-4C4C-B52B-01EEA4525B96}"/>
                </a:ext>
              </a:extLst>
            </p:cNvPr>
            <p:cNvSpPr/>
            <p:nvPr/>
          </p:nvSpPr>
          <p:spPr>
            <a:xfrm rot="20374282">
              <a:off x="-728843" y="-565600"/>
              <a:ext cx="4564056" cy="1260379"/>
            </a:xfrm>
            <a:prstGeom prst="parallelogram">
              <a:avLst/>
            </a:prstGeom>
            <a:solidFill>
              <a:srgbClr val="1B4885">
                <a:alpha val="4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17" name="Parallelogram 16">
              <a:extLst>
                <a:ext uri="{FF2B5EF4-FFF2-40B4-BE49-F238E27FC236}">
                  <a16:creationId xmlns:a16="http://schemas.microsoft.com/office/drawing/2014/main" id="{7441B71D-03E0-0342-893B-C225BC9E78AA}"/>
                </a:ext>
              </a:extLst>
            </p:cNvPr>
            <p:cNvSpPr/>
            <p:nvPr/>
          </p:nvSpPr>
          <p:spPr>
            <a:xfrm rot="20374282">
              <a:off x="376863" y="424772"/>
              <a:ext cx="2174660" cy="891151"/>
            </a:xfrm>
            <a:prstGeom prst="parallelogram">
              <a:avLst/>
            </a:prstGeom>
            <a:solidFill>
              <a:schemeClr val="accent1">
                <a:lumMod val="60000"/>
                <a:lumOff val="40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332;p25">
            <a:extLst>
              <a:ext uri="{FF2B5EF4-FFF2-40B4-BE49-F238E27FC236}">
                <a16:creationId xmlns:a16="http://schemas.microsoft.com/office/drawing/2014/main" id="{DB092530-527B-CC44-B2C5-B3E30A6C265C}"/>
              </a:ext>
            </a:extLst>
          </p:cNvPr>
          <p:cNvSpPr txBox="1"/>
          <p:nvPr/>
        </p:nvSpPr>
        <p:spPr>
          <a:xfrm>
            <a:off x="6210300" y="-166255"/>
            <a:ext cx="6412396" cy="7129590"/>
          </a:xfrm>
          <a:prstGeom prst="rect">
            <a:avLst/>
          </a:prstGeom>
          <a:solidFill>
            <a:srgbClr val="1C488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84" name="Google Shape;584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25380" y="568620"/>
            <a:ext cx="7480301" cy="3743325"/>
          </a:xfrm>
          <a:prstGeom prst="rect">
            <a:avLst/>
          </a:prstGeom>
          <a:noFill/>
          <a:ln>
            <a:noFill/>
          </a:ln>
        </p:spPr>
      </p:pic>
      <p:sp>
        <p:nvSpPr>
          <p:cNvPr id="590" name="Google Shape;590;p41"/>
          <p:cNvSpPr txBox="1"/>
          <p:nvPr/>
        </p:nvSpPr>
        <p:spPr>
          <a:xfrm>
            <a:off x="459162" y="1145760"/>
            <a:ext cx="5466601" cy="24006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FF9D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/>
                <a:sym typeface="Times New Roman"/>
              </a:rPr>
              <a:t>1. GD: </a:t>
            </a:r>
            <a:endParaRPr sz="1600" b="1" dirty="0">
              <a:solidFill>
                <a:srgbClr val="FF9D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27478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/>
                <a:sym typeface="Times New Roman"/>
              </a:rPr>
              <a:t>  S = S - </a:t>
            </a:r>
            <a:r>
              <a:rPr lang="en-US" sz="1600" b="1" dirty="0" err="1">
                <a:solidFill>
                  <a:srgbClr val="27478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/>
                <a:sym typeface="Times New Roman"/>
              </a:rPr>
              <a:t>step_wise</a:t>
            </a:r>
            <a:r>
              <a:rPr lang="en-US" sz="1600" b="1" dirty="0">
                <a:solidFill>
                  <a:srgbClr val="27478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/>
                <a:sym typeface="Times New Roman"/>
              </a:rPr>
              <a:t> * </a:t>
            </a:r>
            <a:r>
              <a:rPr lang="en-US" sz="1600" b="1" dirty="0" err="1">
                <a:solidFill>
                  <a:srgbClr val="27478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/>
                <a:sym typeface="Times New Roman"/>
              </a:rPr>
              <a:t>subgradient</a:t>
            </a:r>
            <a:endParaRPr sz="1600" b="1" dirty="0">
              <a:solidFill>
                <a:srgbClr val="27478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1" dirty="0">
              <a:solidFill>
                <a:srgbClr val="27478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FF9D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/>
                <a:sym typeface="Times New Roman"/>
              </a:rPr>
              <a:t>2. GD with momentum:</a:t>
            </a:r>
            <a:endParaRPr sz="1600" b="1" dirty="0">
              <a:solidFill>
                <a:srgbClr val="FF9D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27478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/>
                <a:sym typeface="Times New Roman"/>
              </a:rPr>
              <a:t>  V = beta * V + (1-beta) * </a:t>
            </a:r>
            <a:r>
              <a:rPr lang="en-US" sz="1600" b="1" dirty="0" err="1">
                <a:solidFill>
                  <a:srgbClr val="27478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/>
                <a:sym typeface="Times New Roman"/>
              </a:rPr>
              <a:t>subradient</a:t>
            </a:r>
            <a:endParaRPr sz="1600" b="1" dirty="0">
              <a:solidFill>
                <a:srgbClr val="27478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27478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/>
                <a:sym typeface="Times New Roman"/>
              </a:rPr>
              <a:t>  S = S - </a:t>
            </a:r>
            <a:r>
              <a:rPr lang="en-US" sz="1600" b="1" dirty="0" err="1">
                <a:solidFill>
                  <a:srgbClr val="27478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/>
                <a:sym typeface="Times New Roman"/>
              </a:rPr>
              <a:t>step_wise</a:t>
            </a:r>
            <a:r>
              <a:rPr lang="en-US" sz="1600" b="1" dirty="0">
                <a:solidFill>
                  <a:srgbClr val="27478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/>
                <a:sym typeface="Times New Roman"/>
              </a:rPr>
              <a:t> * </a:t>
            </a:r>
            <a:r>
              <a:rPr lang="en-US" sz="1600" b="1" dirty="0" smtClean="0">
                <a:solidFill>
                  <a:srgbClr val="27478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/>
                <a:sym typeface="Times New Roman"/>
              </a:rPr>
              <a:t>V</a:t>
            </a:r>
            <a:endParaRPr sz="1600" b="1" dirty="0">
              <a:solidFill>
                <a:srgbClr val="27478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/>
              <a:sym typeface="Times New Roman"/>
            </a:endParaRPr>
          </a:p>
        </p:txBody>
      </p:sp>
      <p:sp>
        <p:nvSpPr>
          <p:cNvPr id="12" name="Google Shape;130;p12">
            <a:extLst>
              <a:ext uri="{FF2B5EF4-FFF2-40B4-BE49-F238E27FC236}">
                <a16:creationId xmlns:a16="http://schemas.microsoft.com/office/drawing/2014/main" id="{F53BB962-BE4D-B54C-AE0C-757AD9CE17F2}"/>
              </a:ext>
            </a:extLst>
          </p:cNvPr>
          <p:cNvSpPr txBox="1"/>
          <p:nvPr/>
        </p:nvSpPr>
        <p:spPr>
          <a:xfrm>
            <a:off x="0" y="188912"/>
            <a:ext cx="144600" cy="463500"/>
          </a:xfrm>
          <a:prstGeom prst="rect">
            <a:avLst/>
          </a:prstGeom>
          <a:solidFill>
            <a:srgbClr val="1C488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文本框 10">
            <a:extLst>
              <a:ext uri="{FF2B5EF4-FFF2-40B4-BE49-F238E27FC236}">
                <a16:creationId xmlns:a16="http://schemas.microsoft.com/office/drawing/2014/main" id="{934B72B0-E3D0-8D4C-8FA5-97C098427A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4624" y="220663"/>
            <a:ext cx="1201737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400" b="1" dirty="0">
                <a:solidFill>
                  <a:srgbClr val="27478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Stochastic Approximation --- Gradient 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Descent with Momentum</a:t>
            </a:r>
          </a:p>
        </p:txBody>
      </p:sp>
      <p:pic>
        <p:nvPicPr>
          <p:cNvPr id="10" name="Google Shape;629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57690" y="2812465"/>
            <a:ext cx="5073956" cy="34945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2CC91868-447C-F64E-A9B6-165B24608B5A}"/>
              </a:ext>
            </a:extLst>
          </p:cNvPr>
          <p:cNvGrpSpPr/>
          <p:nvPr/>
        </p:nvGrpSpPr>
        <p:grpSpPr>
          <a:xfrm flipV="1">
            <a:off x="-963240" y="5462661"/>
            <a:ext cx="4564056" cy="1881523"/>
            <a:chOff x="-728843" y="-565600"/>
            <a:chExt cx="4564056" cy="1881523"/>
          </a:xfrm>
        </p:grpSpPr>
        <p:sp>
          <p:nvSpPr>
            <p:cNvPr id="15" name="Parallelogram 14">
              <a:extLst>
                <a:ext uri="{FF2B5EF4-FFF2-40B4-BE49-F238E27FC236}">
                  <a16:creationId xmlns:a16="http://schemas.microsoft.com/office/drawing/2014/main" id="{0762A046-0E73-454F-94C3-F89114387777}"/>
                </a:ext>
              </a:extLst>
            </p:cNvPr>
            <p:cNvSpPr/>
            <p:nvPr/>
          </p:nvSpPr>
          <p:spPr>
            <a:xfrm rot="20374282">
              <a:off x="-728843" y="-565600"/>
              <a:ext cx="4564056" cy="1260379"/>
            </a:xfrm>
            <a:prstGeom prst="parallelogram">
              <a:avLst/>
            </a:prstGeom>
            <a:solidFill>
              <a:srgbClr val="1B4885">
                <a:alpha val="4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16" name="Parallelogram 15">
              <a:extLst>
                <a:ext uri="{FF2B5EF4-FFF2-40B4-BE49-F238E27FC236}">
                  <a16:creationId xmlns:a16="http://schemas.microsoft.com/office/drawing/2014/main" id="{F899AF40-9628-7C4F-8B9C-BAA13C6430F9}"/>
                </a:ext>
              </a:extLst>
            </p:cNvPr>
            <p:cNvSpPr/>
            <p:nvPr/>
          </p:nvSpPr>
          <p:spPr>
            <a:xfrm rot="20374282">
              <a:off x="376863" y="424772"/>
              <a:ext cx="2174660" cy="891151"/>
            </a:xfrm>
            <a:prstGeom prst="parallelogram">
              <a:avLst/>
            </a:prstGeom>
            <a:solidFill>
              <a:schemeClr val="accent1">
                <a:lumMod val="60000"/>
                <a:lumOff val="40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D19FA5FC-B6E2-0E4B-93AE-55263932B947}"/>
              </a:ext>
            </a:extLst>
          </p:cNvPr>
          <p:cNvGrpSpPr/>
          <p:nvPr/>
        </p:nvGrpSpPr>
        <p:grpSpPr>
          <a:xfrm>
            <a:off x="5658021" y="-175136"/>
            <a:ext cx="12455355" cy="7208272"/>
            <a:chOff x="4198492" y="-98218"/>
            <a:chExt cx="12455355" cy="7208272"/>
          </a:xfrm>
        </p:grpSpPr>
        <p:pic>
          <p:nvPicPr>
            <p:cNvPr id="13" name="Picture 2">
              <a:extLst>
                <a:ext uri="{FF2B5EF4-FFF2-40B4-BE49-F238E27FC236}">
                  <a16:creationId xmlns:a16="http://schemas.microsoft.com/office/drawing/2014/main" id="{9A86A5B6-4FE0-8C43-A43D-22260D9AFEA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976446" y="-98218"/>
              <a:ext cx="11677401" cy="72082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9A0E7F0-F205-5149-8C87-E1B56480B309}"/>
                </a:ext>
              </a:extLst>
            </p:cNvPr>
            <p:cNvSpPr/>
            <p:nvPr/>
          </p:nvSpPr>
          <p:spPr>
            <a:xfrm>
              <a:off x="4198492" y="-98218"/>
              <a:ext cx="8726200" cy="7208272"/>
            </a:xfrm>
            <a:prstGeom prst="rect">
              <a:avLst/>
            </a:prstGeom>
            <a:gradFill>
              <a:gsLst>
                <a:gs pos="30000">
                  <a:srgbClr val="E8E6E6"/>
                </a:gs>
                <a:gs pos="100000">
                  <a:srgbClr val="E8E6E6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 dirty="0"/>
            </a:p>
          </p:txBody>
        </p:sp>
      </p:grpSp>
      <p:sp>
        <p:nvSpPr>
          <p:cNvPr id="630" name="Google Shape;630;p44"/>
          <p:cNvSpPr txBox="1"/>
          <p:nvPr/>
        </p:nvSpPr>
        <p:spPr>
          <a:xfrm>
            <a:off x="8397333" y="1859282"/>
            <a:ext cx="2032431" cy="569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>
                <a:solidFill>
                  <a:srgbClr val="27478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/>
                <a:sym typeface="Times New Roman"/>
              </a:rPr>
              <a:t>beta=0.5</a:t>
            </a:r>
            <a:endParaRPr sz="2500" b="1">
              <a:solidFill>
                <a:srgbClr val="27478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/>
              <a:sym typeface="Times New Roman"/>
            </a:endParaRPr>
          </a:p>
        </p:txBody>
      </p:sp>
      <p:sp>
        <p:nvSpPr>
          <p:cNvPr id="631" name="Google Shape;631;p44"/>
          <p:cNvSpPr txBox="1"/>
          <p:nvPr/>
        </p:nvSpPr>
        <p:spPr>
          <a:xfrm>
            <a:off x="8455045" y="4690951"/>
            <a:ext cx="1876365" cy="569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rgbClr val="27478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/>
                <a:sym typeface="Times New Roman"/>
              </a:rPr>
              <a:t>beta=0.2</a:t>
            </a:r>
            <a:endParaRPr sz="2500" b="1" dirty="0">
              <a:solidFill>
                <a:srgbClr val="27478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/>
              <a:sym typeface="Times New Roman"/>
            </a:endParaRPr>
          </a:p>
        </p:txBody>
      </p:sp>
      <p:sp>
        <p:nvSpPr>
          <p:cNvPr id="14" name="Google Shape;130;p12">
            <a:extLst>
              <a:ext uri="{FF2B5EF4-FFF2-40B4-BE49-F238E27FC236}">
                <a16:creationId xmlns:a16="http://schemas.microsoft.com/office/drawing/2014/main" id="{4911E164-22B3-5F45-A40F-C79D4B96C88D}"/>
              </a:ext>
            </a:extLst>
          </p:cNvPr>
          <p:cNvSpPr txBox="1"/>
          <p:nvPr/>
        </p:nvSpPr>
        <p:spPr>
          <a:xfrm>
            <a:off x="0" y="188912"/>
            <a:ext cx="144600" cy="463500"/>
          </a:xfrm>
          <a:prstGeom prst="rect">
            <a:avLst/>
          </a:prstGeom>
          <a:solidFill>
            <a:srgbClr val="1C488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文本框 10">
            <a:extLst>
              <a:ext uri="{FF2B5EF4-FFF2-40B4-BE49-F238E27FC236}">
                <a16:creationId xmlns:a16="http://schemas.microsoft.com/office/drawing/2014/main" id="{957ACF4C-500E-2449-A608-703DF92AEA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4624" y="220663"/>
            <a:ext cx="9921876" cy="477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400" b="1" dirty="0">
                <a:solidFill>
                  <a:srgbClr val="27478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Stochastic Approximation - Gradient Descent with Momentum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4624" y="1037754"/>
            <a:ext cx="7860012" cy="26253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21859" y="3947616"/>
            <a:ext cx="7704581" cy="262538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9" name="Google Shape;639;p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95500" y="504825"/>
            <a:ext cx="7480301" cy="3743325"/>
          </a:xfrm>
          <a:prstGeom prst="rect">
            <a:avLst/>
          </a:prstGeom>
          <a:noFill/>
          <a:ln>
            <a:noFill/>
          </a:ln>
        </p:spPr>
      </p:pic>
      <p:sp>
        <p:nvSpPr>
          <p:cNvPr id="640" name="Google Shape;640;p45"/>
          <p:cNvSpPr txBox="1"/>
          <p:nvPr/>
        </p:nvSpPr>
        <p:spPr>
          <a:xfrm>
            <a:off x="0" y="6168721"/>
            <a:ext cx="12192000" cy="737700"/>
          </a:xfrm>
          <a:prstGeom prst="rect">
            <a:avLst/>
          </a:prstGeom>
          <a:solidFill>
            <a:srgbClr val="1C488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5" name="Google Shape;645;p45"/>
          <p:cNvSpPr txBox="1"/>
          <p:nvPr/>
        </p:nvSpPr>
        <p:spPr>
          <a:xfrm>
            <a:off x="257550" y="925393"/>
            <a:ext cx="11676900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27478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/>
                <a:sym typeface="Times New Roman"/>
              </a:rPr>
              <a:t>Parameters: K=200, U=500, </a:t>
            </a:r>
            <a:r>
              <a:rPr lang="en-US" sz="1600" b="1" dirty="0" err="1">
                <a:solidFill>
                  <a:srgbClr val="27478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/>
                <a:sym typeface="Times New Roman"/>
              </a:rPr>
              <a:t>size_c</a:t>
            </a:r>
            <a:r>
              <a:rPr lang="en-US" sz="1600" b="1" dirty="0">
                <a:solidFill>
                  <a:srgbClr val="27478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/>
                <a:sym typeface="Times New Roman"/>
              </a:rPr>
              <a:t>=1 (</a:t>
            </a:r>
            <a:r>
              <a:rPr lang="en-US" sz="1600" b="1" dirty="0" err="1">
                <a:solidFill>
                  <a:srgbClr val="27478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/>
                <a:sym typeface="Times New Roman"/>
              </a:rPr>
              <a:t>step_wise</a:t>
            </a:r>
            <a:r>
              <a:rPr lang="en-US" sz="1600" b="1" dirty="0">
                <a:solidFill>
                  <a:srgbClr val="27478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/>
                <a:sym typeface="Times New Roman"/>
              </a:rPr>
              <a:t>=</a:t>
            </a:r>
            <a:r>
              <a:rPr lang="en-US" sz="1600" b="1" dirty="0" err="1">
                <a:solidFill>
                  <a:srgbClr val="27478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/>
                <a:sym typeface="Times New Roman"/>
              </a:rPr>
              <a:t>size_c</a:t>
            </a:r>
            <a:r>
              <a:rPr lang="en-US" sz="1600" b="1" dirty="0">
                <a:solidFill>
                  <a:srgbClr val="27478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/>
                <a:sym typeface="Times New Roman"/>
              </a:rPr>
              <a:t>/k)</a:t>
            </a:r>
            <a:endParaRPr sz="1600" b="1" dirty="0">
              <a:solidFill>
                <a:srgbClr val="27478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/>
              <a:sym typeface="Times New Roman"/>
            </a:endParaRPr>
          </a:p>
        </p:txBody>
      </p:sp>
      <p:graphicFrame>
        <p:nvGraphicFramePr>
          <p:cNvPr id="646" name="Google Shape;646;p45"/>
          <p:cNvGraphicFramePr/>
          <p:nvPr>
            <p:extLst>
              <p:ext uri="{D42A27DB-BD31-4B8C-83A1-F6EECF244321}">
                <p14:modId xmlns:p14="http://schemas.microsoft.com/office/powerpoint/2010/main" val="1993937664"/>
              </p:ext>
            </p:extLst>
          </p:nvPr>
        </p:nvGraphicFramePr>
        <p:xfrm>
          <a:off x="257549" y="1583926"/>
          <a:ext cx="11676898" cy="4230720"/>
        </p:xfrm>
        <a:graphic>
          <a:graphicData uri="http://schemas.openxmlformats.org/drawingml/2006/table">
            <a:tbl>
              <a:tblPr>
                <a:noFill/>
                <a:tableStyleId>{59B62ED8-C54A-4708-94D0-DBF8798C5FD2}</a:tableStyleId>
              </a:tblPr>
              <a:tblGrid>
                <a:gridCol w="24640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607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681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780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0590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7312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 dirty="0">
                        <a:solidFill>
                          <a:schemeClr val="bg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/>
                        <a:sym typeface="Times New Roman"/>
                      </a:endParaRPr>
                    </a:p>
                  </a:txBody>
                  <a:tcPr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B488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/>
                          <a:sym typeface="Times New Roman"/>
                        </a:rPr>
                        <a:t>Iteration</a:t>
                      </a:r>
                      <a:endParaRPr sz="1800" b="1" dirty="0">
                        <a:solidFill>
                          <a:schemeClr val="bg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/>
                        <a:sym typeface="Times New Roman"/>
                      </a:endParaRPr>
                    </a:p>
                  </a:txBody>
                  <a:tcPr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B488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/>
                          <a:sym typeface="Times New Roman"/>
                        </a:rPr>
                        <a:t>Order-up-to S</a:t>
                      </a:r>
                      <a:endParaRPr sz="1800" b="1" dirty="0">
                        <a:solidFill>
                          <a:schemeClr val="bg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/>
                        <a:sym typeface="Times New Roman"/>
                      </a:endParaRPr>
                    </a:p>
                  </a:txBody>
                  <a:tcPr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B488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/>
                          <a:sym typeface="Times New Roman"/>
                        </a:rPr>
                        <a:t>Cost</a:t>
                      </a:r>
                      <a:endParaRPr sz="1800" b="1" dirty="0">
                        <a:solidFill>
                          <a:schemeClr val="bg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/>
                        <a:sym typeface="Times New Roman"/>
                      </a:endParaRPr>
                    </a:p>
                  </a:txBody>
                  <a:tcPr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B488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/>
                          <a:sym typeface="Times New Roman"/>
                        </a:rPr>
                        <a:t>Running time</a:t>
                      </a:r>
                      <a:endParaRPr sz="1800" b="1" dirty="0">
                        <a:solidFill>
                          <a:schemeClr val="bg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/>
                        <a:sym typeface="Times New Roman"/>
                      </a:endParaRPr>
                    </a:p>
                  </a:txBody>
                  <a:tcPr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B48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>
                          <a:solidFill>
                            <a:srgbClr val="1B4885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/>
                          <a:sym typeface="Times New Roman"/>
                        </a:rPr>
                        <a:t>Original</a:t>
                      </a:r>
                      <a:endParaRPr sz="1800" b="1" dirty="0">
                        <a:solidFill>
                          <a:srgbClr val="1B4885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/>
                        <a:sym typeface="Times New Roman"/>
                      </a:endParaRPr>
                    </a:p>
                  </a:txBody>
                  <a:tcPr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40000"/>
                        <a:lumOff val="60000"/>
                        <a:alpha val="3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>
                          <a:solidFill>
                            <a:srgbClr val="1B4885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/>
                          <a:sym typeface="Times New Roman"/>
                        </a:rPr>
                        <a:t>200</a:t>
                      </a:r>
                      <a:endParaRPr sz="1800" b="1" dirty="0">
                        <a:solidFill>
                          <a:srgbClr val="1B4885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/>
                        <a:sym typeface="Times New Roman"/>
                      </a:endParaRPr>
                    </a:p>
                  </a:txBody>
                  <a:tcPr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>
                          <a:solidFill>
                            <a:srgbClr val="1B4885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/>
                          <a:sym typeface="Times New Roman"/>
                        </a:rPr>
                        <a:t>[106.2864 206.4097 156.3451 176.441  186.4037 176.3483 176.4172]</a:t>
                      </a:r>
                      <a:endParaRPr sz="1800" b="1" dirty="0">
                        <a:solidFill>
                          <a:srgbClr val="1B4885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/>
                        <a:sym typeface="Times New Roman"/>
                      </a:endParaRPr>
                    </a:p>
                  </a:txBody>
                  <a:tcPr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40000"/>
                        <a:lumOff val="60000"/>
                        <a:alpha val="3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>
                          <a:solidFill>
                            <a:srgbClr val="1B4885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/>
                          <a:sym typeface="Times New Roman"/>
                        </a:rPr>
                        <a:t>133.2376</a:t>
                      </a:r>
                      <a:endParaRPr sz="1800" b="1" dirty="0">
                        <a:solidFill>
                          <a:srgbClr val="1B4885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/>
                        <a:sym typeface="Times New Roman"/>
                      </a:endParaRPr>
                    </a:p>
                  </a:txBody>
                  <a:tcPr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>
                          <a:solidFill>
                            <a:srgbClr val="1B4885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/>
                          <a:sym typeface="Times New Roman"/>
                        </a:rPr>
                        <a:t>31 minutes</a:t>
                      </a:r>
                      <a:endParaRPr sz="1800" b="1" dirty="0">
                        <a:solidFill>
                          <a:srgbClr val="1B4885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/>
                        <a:sym typeface="Times New Roman"/>
                      </a:endParaRPr>
                    </a:p>
                  </a:txBody>
                  <a:tcPr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40000"/>
                        <a:lumOff val="60000"/>
                        <a:alpha val="3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>
                          <a:solidFill>
                            <a:srgbClr val="1B4885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/>
                          <a:sym typeface="Times New Roman"/>
                        </a:rPr>
                        <a:t>Early-stopping</a:t>
                      </a:r>
                      <a:endParaRPr sz="1800" b="1" dirty="0">
                        <a:solidFill>
                          <a:srgbClr val="1B4885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/>
                        <a:sym typeface="Times New Roman"/>
                      </a:endParaRPr>
                    </a:p>
                  </a:txBody>
                  <a:tcPr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40000"/>
                        <a:lumOff val="60000"/>
                        <a:alpha val="3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>
                          <a:solidFill>
                            <a:srgbClr val="1B4885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/>
                          <a:sym typeface="Times New Roman"/>
                        </a:rPr>
                        <a:t>38</a:t>
                      </a:r>
                      <a:endParaRPr sz="1800" b="1" dirty="0">
                        <a:solidFill>
                          <a:srgbClr val="1B4885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/>
                        <a:sym typeface="Times New Roman"/>
                      </a:endParaRPr>
                    </a:p>
                  </a:txBody>
                  <a:tcPr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>
                          <a:solidFill>
                            <a:srgbClr val="1B4885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/>
                          <a:sym typeface="Times New Roman"/>
                        </a:rPr>
                        <a:t>[104.8211 204.9023 154.8526 174.9094 184.8933 174.8651 174.9057]</a:t>
                      </a:r>
                      <a:endParaRPr sz="1800" b="1" dirty="0">
                        <a:solidFill>
                          <a:srgbClr val="1B4885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/>
                        <a:sym typeface="Times New Roman"/>
                      </a:endParaRPr>
                    </a:p>
                  </a:txBody>
                  <a:tcPr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40000"/>
                        <a:lumOff val="60000"/>
                        <a:alpha val="3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>
                          <a:solidFill>
                            <a:srgbClr val="1B4885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/>
                          <a:sym typeface="Times New Roman"/>
                        </a:rPr>
                        <a:t>127.0696</a:t>
                      </a:r>
                      <a:endParaRPr sz="1800" b="1" dirty="0">
                        <a:solidFill>
                          <a:srgbClr val="1B4885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/>
                        <a:sym typeface="Times New Roman"/>
                      </a:endParaRPr>
                    </a:p>
                  </a:txBody>
                  <a:tcPr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>
                          <a:solidFill>
                            <a:srgbClr val="1B4885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/>
                          <a:sym typeface="Times New Roman"/>
                        </a:rPr>
                        <a:t>6 minutes</a:t>
                      </a:r>
                      <a:endParaRPr sz="1800" b="1" dirty="0">
                        <a:solidFill>
                          <a:srgbClr val="1B4885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/>
                        <a:sym typeface="Times New Roman"/>
                      </a:endParaRPr>
                    </a:p>
                  </a:txBody>
                  <a:tcPr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40000"/>
                        <a:lumOff val="60000"/>
                        <a:alpha val="3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>
                          <a:solidFill>
                            <a:srgbClr val="1B4885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/>
                          <a:sym typeface="Times New Roman"/>
                        </a:rPr>
                        <a:t>Early-stopping with Momentum</a:t>
                      </a:r>
                      <a:endParaRPr sz="1800" b="1" dirty="0">
                        <a:solidFill>
                          <a:srgbClr val="1B4885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/>
                        <a:sym typeface="Times New Roman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>
                          <a:solidFill>
                            <a:srgbClr val="1B4885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/>
                          <a:sym typeface="Times New Roman"/>
                        </a:rPr>
                        <a:t>(beta=0.2) </a:t>
                      </a:r>
                      <a:endParaRPr sz="1800" b="1" dirty="0">
                        <a:solidFill>
                          <a:srgbClr val="1B4885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/>
                        <a:sym typeface="Times New Roman"/>
                      </a:endParaRPr>
                    </a:p>
                  </a:txBody>
                  <a:tcPr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40000"/>
                        <a:lumOff val="60000"/>
                        <a:alpha val="3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>
                          <a:solidFill>
                            <a:srgbClr val="1B4885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/>
                          <a:sym typeface="Times New Roman"/>
                        </a:rPr>
                        <a:t>20</a:t>
                      </a:r>
                      <a:endParaRPr sz="1800" b="1" dirty="0">
                        <a:solidFill>
                          <a:srgbClr val="1B4885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/>
                        <a:sym typeface="Times New Roman"/>
                      </a:endParaRPr>
                    </a:p>
                  </a:txBody>
                  <a:tcPr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>
                          <a:solidFill>
                            <a:srgbClr val="1B4885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/>
                          <a:sym typeface="Times New Roman"/>
                        </a:rPr>
                        <a:t>[103.5913 203.6266 153.6225 173.6311 183.6296 173.6293 173.6311]</a:t>
                      </a:r>
                      <a:endParaRPr sz="1800" b="1" dirty="0">
                        <a:solidFill>
                          <a:srgbClr val="1B4885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/>
                        <a:sym typeface="Times New Roman"/>
                      </a:endParaRPr>
                    </a:p>
                  </a:txBody>
                  <a:tcPr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40000"/>
                        <a:lumOff val="60000"/>
                        <a:alpha val="3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>
                          <a:solidFill>
                            <a:srgbClr val="1B4885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/>
                          <a:sym typeface="Times New Roman"/>
                        </a:rPr>
                        <a:t>124.8491</a:t>
                      </a:r>
                      <a:endParaRPr sz="1800" b="1" dirty="0">
                        <a:solidFill>
                          <a:srgbClr val="1B4885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/>
                        <a:sym typeface="Times New Roman"/>
                      </a:endParaRPr>
                    </a:p>
                  </a:txBody>
                  <a:tcPr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>
                          <a:solidFill>
                            <a:srgbClr val="1B4885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/>
                          <a:sym typeface="Times New Roman"/>
                        </a:rPr>
                        <a:t>3 minutes</a:t>
                      </a:r>
                      <a:endParaRPr sz="1800" b="1" dirty="0">
                        <a:solidFill>
                          <a:srgbClr val="1B4885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/>
                        <a:sym typeface="Times New Roman"/>
                      </a:endParaRPr>
                    </a:p>
                  </a:txBody>
                  <a:tcPr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40000"/>
                        <a:lumOff val="60000"/>
                        <a:alpha val="3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800" b="1" dirty="0">
                          <a:solidFill>
                            <a:srgbClr val="1B4885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/>
                          <a:sym typeface="Times New Roman"/>
                        </a:rPr>
                        <a:t>Early-stopping with Momentum</a:t>
                      </a:r>
                      <a:endParaRPr sz="1800" b="1" dirty="0">
                        <a:solidFill>
                          <a:srgbClr val="1B4885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/>
                        <a:sym typeface="Times New Roman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800" b="1" dirty="0">
                          <a:solidFill>
                            <a:srgbClr val="1B4885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/>
                          <a:sym typeface="Times New Roman"/>
                        </a:rPr>
                        <a:t>(beta=0.5) </a:t>
                      </a:r>
                      <a:endParaRPr sz="1800" b="1" dirty="0">
                        <a:solidFill>
                          <a:srgbClr val="1B4885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/>
                        <a:sym typeface="Times New Roman"/>
                      </a:endParaRPr>
                    </a:p>
                  </a:txBody>
                  <a:tcPr anchor="ctr"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chemeClr val="accent1">
                        <a:lumMod val="40000"/>
                        <a:lumOff val="60000"/>
                        <a:alpha val="3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>
                          <a:solidFill>
                            <a:srgbClr val="1B4885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/>
                          <a:sym typeface="Times New Roman"/>
                        </a:rPr>
                        <a:t>44</a:t>
                      </a:r>
                      <a:endParaRPr sz="1800" b="1" dirty="0">
                        <a:solidFill>
                          <a:srgbClr val="1B4885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/>
                        <a:sym typeface="Times New Roman"/>
                      </a:endParaRPr>
                    </a:p>
                  </a:txBody>
                  <a:tcPr anchor="ctr"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rgbClr val="1B4885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/>
                          <a:sym typeface="Times New Roman"/>
                        </a:rPr>
                        <a:t>[104.8179 204.8678 154.8575 174.88   184.8891 174.864  174.8886]</a:t>
                      </a:r>
                    </a:p>
                  </a:txBody>
                  <a:tcPr anchor="ctr"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chemeClr val="accent1">
                        <a:lumMod val="40000"/>
                        <a:lumOff val="60000"/>
                        <a:alpha val="3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>
                          <a:solidFill>
                            <a:srgbClr val="1B4885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/>
                          <a:sym typeface="Times New Roman"/>
                        </a:rPr>
                        <a:t>125.0205</a:t>
                      </a:r>
                    </a:p>
                  </a:txBody>
                  <a:tcPr anchor="ctr"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800" b="1" dirty="0">
                          <a:solidFill>
                            <a:srgbClr val="1B4885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/>
                          <a:sym typeface="Times New Roman"/>
                        </a:rPr>
                        <a:t>7 minutes</a:t>
                      </a:r>
                      <a:endParaRPr sz="1800" b="1" dirty="0">
                        <a:solidFill>
                          <a:srgbClr val="1B4885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/>
                        <a:sym typeface="Times New Roman"/>
                      </a:endParaRPr>
                    </a:p>
                  </a:txBody>
                  <a:tcPr anchor="ctr"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chemeClr val="accent1">
                        <a:lumMod val="40000"/>
                        <a:lumOff val="60000"/>
                        <a:alpha val="3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1" name="Google Shape;130;p12">
            <a:extLst>
              <a:ext uri="{FF2B5EF4-FFF2-40B4-BE49-F238E27FC236}">
                <a16:creationId xmlns:a16="http://schemas.microsoft.com/office/drawing/2014/main" id="{319E3079-9053-4B4E-9757-3A36095B71E3}"/>
              </a:ext>
            </a:extLst>
          </p:cNvPr>
          <p:cNvSpPr txBox="1"/>
          <p:nvPr/>
        </p:nvSpPr>
        <p:spPr>
          <a:xfrm>
            <a:off x="0" y="188912"/>
            <a:ext cx="144600" cy="463500"/>
          </a:xfrm>
          <a:prstGeom prst="rect">
            <a:avLst/>
          </a:prstGeom>
          <a:solidFill>
            <a:srgbClr val="1C488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文本框 10">
            <a:extLst>
              <a:ext uri="{FF2B5EF4-FFF2-40B4-BE49-F238E27FC236}">
                <a16:creationId xmlns:a16="http://schemas.microsoft.com/office/drawing/2014/main" id="{9233E541-E4C1-3543-97A9-9FD6809C30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4624" y="220663"/>
            <a:ext cx="9921876" cy="477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400" b="1" dirty="0">
                <a:solidFill>
                  <a:srgbClr val="27478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Stochastic Approximation - Compare (S0 as mean)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0" name="Google Shape;680;p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32075" y="354012"/>
            <a:ext cx="7481887" cy="3743325"/>
          </a:xfrm>
          <a:prstGeom prst="rect">
            <a:avLst/>
          </a:prstGeom>
          <a:noFill/>
          <a:ln>
            <a:noFill/>
          </a:ln>
        </p:spPr>
      </p:pic>
      <p:sp>
        <p:nvSpPr>
          <p:cNvPr id="681" name="Google Shape;681;p48"/>
          <p:cNvSpPr txBox="1"/>
          <p:nvPr/>
        </p:nvSpPr>
        <p:spPr>
          <a:xfrm>
            <a:off x="0" y="4902200"/>
            <a:ext cx="12192000" cy="1955800"/>
          </a:xfrm>
          <a:prstGeom prst="rect">
            <a:avLst/>
          </a:prstGeom>
          <a:solidFill>
            <a:srgbClr val="1C488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2" name="Google Shape;682;p48"/>
          <p:cNvSpPr txBox="1"/>
          <p:nvPr/>
        </p:nvSpPr>
        <p:spPr>
          <a:xfrm>
            <a:off x="9525" y="1600200"/>
            <a:ext cx="1495500" cy="538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885"/>
              </a:buClr>
              <a:buSzPts val="34400"/>
              <a:buFont typeface="Microsoft Yahei"/>
              <a:buNone/>
            </a:pPr>
            <a:r>
              <a:rPr lang="en-US" sz="34400" b="1" i="0" u="none" dirty="0">
                <a:solidFill>
                  <a:srgbClr val="1C4885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4</a:t>
            </a:r>
            <a:endParaRPr dirty="0"/>
          </a:p>
        </p:txBody>
      </p:sp>
      <p:sp>
        <p:nvSpPr>
          <p:cNvPr id="683" name="Google Shape;683;p48"/>
          <p:cNvSpPr txBox="1"/>
          <p:nvPr/>
        </p:nvSpPr>
        <p:spPr>
          <a:xfrm>
            <a:off x="2762250" y="3632200"/>
            <a:ext cx="8617800" cy="9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885"/>
              </a:buClr>
              <a:buSzPts val="7200"/>
              <a:buFont typeface="Microsoft Yahei"/>
              <a:buNone/>
            </a:pPr>
            <a:r>
              <a:rPr lang="en-US" sz="5800" b="1">
                <a:solidFill>
                  <a:srgbClr val="1C4885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Further Attempts</a:t>
            </a:r>
            <a:endParaRPr sz="100"/>
          </a:p>
        </p:txBody>
      </p:sp>
      <p:grpSp>
        <p:nvGrpSpPr>
          <p:cNvPr id="684" name="Google Shape;684;p48"/>
          <p:cNvGrpSpPr/>
          <p:nvPr/>
        </p:nvGrpSpPr>
        <p:grpSpPr>
          <a:xfrm>
            <a:off x="6804025" y="3178175"/>
            <a:ext cx="5578475" cy="3481387"/>
            <a:chOff x="0" y="0"/>
            <a:chExt cx="5324473" cy="3322983"/>
          </a:xfrm>
        </p:grpSpPr>
        <p:pic>
          <p:nvPicPr>
            <p:cNvPr id="685" name="Google Shape;685;p48"/>
            <p:cNvPicPr preferRelativeResize="0"/>
            <p:nvPr/>
          </p:nvPicPr>
          <p:blipFill rotWithShape="1">
            <a:blip r:embed="rId4">
              <a:alphaModFix/>
            </a:blip>
            <a:srcRect b="52039"/>
            <a:stretch/>
          </p:blipFill>
          <p:spPr>
            <a:xfrm>
              <a:off x="6344" y="0"/>
              <a:ext cx="5318129" cy="16424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86" name="Google Shape;686;p48"/>
            <p:cNvPicPr preferRelativeResize="0"/>
            <p:nvPr/>
          </p:nvPicPr>
          <p:blipFill rotWithShape="1">
            <a:blip r:embed="rId4">
              <a:alphaModFix/>
            </a:blip>
            <a:srcRect t="50632" r="2627"/>
            <a:stretch/>
          </p:blipFill>
          <p:spPr>
            <a:xfrm>
              <a:off x="0" y="1632435"/>
              <a:ext cx="5178427" cy="169054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87" name="Google Shape;687;p48"/>
          <p:cNvSpPr txBox="1"/>
          <p:nvPr/>
        </p:nvSpPr>
        <p:spPr>
          <a:xfrm>
            <a:off x="2899725" y="5251787"/>
            <a:ext cx="4978500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31750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icrosoft Yahei"/>
              <a:buChar char="●"/>
            </a:pPr>
            <a:r>
              <a:rPr lang="en-US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“Dynamic System”</a:t>
            </a:r>
            <a:endParaRPr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457200" marR="0" lvl="0" indent="-31750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icrosoft Yahei"/>
              <a:buChar char="●"/>
            </a:pPr>
            <a:r>
              <a:rPr lang="en-US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Adam</a:t>
            </a:r>
            <a:endParaRPr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688" name="Google Shape;688;p48"/>
          <p:cNvSpPr/>
          <p:nvPr/>
        </p:nvSpPr>
        <p:spPr>
          <a:xfrm>
            <a:off x="168275" y="4889500"/>
            <a:ext cx="2484437" cy="928687"/>
          </a:xfrm>
          <a:custGeom>
            <a:avLst/>
            <a:gdLst/>
            <a:ahLst/>
            <a:cxnLst/>
            <a:rect l="l" t="t" r="r" b="b"/>
            <a:pathLst>
              <a:path w="2484854" h="929514" extrusionOk="0">
                <a:moveTo>
                  <a:pt x="0" y="0"/>
                </a:moveTo>
                <a:lnTo>
                  <a:pt x="2484854" y="0"/>
                </a:lnTo>
                <a:lnTo>
                  <a:pt x="2484854" y="207967"/>
                </a:lnTo>
                <a:lnTo>
                  <a:pt x="2083520" y="207967"/>
                </a:lnTo>
                <a:lnTo>
                  <a:pt x="2083520" y="929514"/>
                </a:lnTo>
                <a:lnTo>
                  <a:pt x="1453767" y="929514"/>
                </a:lnTo>
                <a:lnTo>
                  <a:pt x="1453767" y="207967"/>
                </a:lnTo>
                <a:lnTo>
                  <a:pt x="0" y="207967"/>
                </a:lnTo>
                <a:lnTo>
                  <a:pt x="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49"/>
          <p:cNvSpPr txBox="1"/>
          <p:nvPr/>
        </p:nvSpPr>
        <p:spPr>
          <a:xfrm>
            <a:off x="3441300" y="3195475"/>
            <a:ext cx="327600" cy="4002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130;p12">
            <a:extLst>
              <a:ext uri="{FF2B5EF4-FFF2-40B4-BE49-F238E27FC236}">
                <a16:creationId xmlns:a16="http://schemas.microsoft.com/office/drawing/2014/main" id="{E10E3DDC-4DB2-7644-9916-6FFB08714AA8}"/>
              </a:ext>
            </a:extLst>
          </p:cNvPr>
          <p:cNvSpPr txBox="1"/>
          <p:nvPr/>
        </p:nvSpPr>
        <p:spPr>
          <a:xfrm>
            <a:off x="0" y="188912"/>
            <a:ext cx="144600" cy="463500"/>
          </a:xfrm>
          <a:prstGeom prst="rect">
            <a:avLst/>
          </a:prstGeom>
          <a:solidFill>
            <a:srgbClr val="1C488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文本框 10">
            <a:extLst>
              <a:ext uri="{FF2B5EF4-FFF2-40B4-BE49-F238E27FC236}">
                <a16:creationId xmlns:a16="http://schemas.microsoft.com/office/drawing/2014/main" id="{B102409B-C40A-2441-BFB4-8243D5EFDD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4624" y="220663"/>
            <a:ext cx="3262630" cy="477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400" b="1" dirty="0">
                <a:solidFill>
                  <a:srgbClr val="27478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“Dynamic System” 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D45AA46-91CF-A14E-89CF-9B6656A6FF62}"/>
              </a:ext>
            </a:extLst>
          </p:cNvPr>
          <p:cNvGrpSpPr/>
          <p:nvPr/>
        </p:nvGrpSpPr>
        <p:grpSpPr>
          <a:xfrm>
            <a:off x="3151073" y="697717"/>
            <a:ext cx="6052473" cy="7049988"/>
            <a:chOff x="3501230" y="519743"/>
            <a:chExt cx="6052473" cy="7049988"/>
          </a:xfrm>
        </p:grpSpPr>
        <p:sp>
          <p:nvSpPr>
            <p:cNvPr id="44" name="Google Shape;694;p49">
              <a:extLst>
                <a:ext uri="{FF2B5EF4-FFF2-40B4-BE49-F238E27FC236}">
                  <a16:creationId xmlns:a16="http://schemas.microsoft.com/office/drawing/2014/main" id="{BE79EA75-684E-BB4D-81E9-466A1CCAA07A}"/>
                </a:ext>
              </a:extLst>
            </p:cNvPr>
            <p:cNvSpPr txBox="1"/>
            <p:nvPr/>
          </p:nvSpPr>
          <p:spPr>
            <a:xfrm>
              <a:off x="3501230" y="519743"/>
              <a:ext cx="6052473" cy="7049988"/>
            </a:xfrm>
            <a:prstGeom prst="roundRect">
              <a:avLst/>
            </a:prstGeom>
            <a:solidFill>
              <a:srgbClr val="FFD579">
                <a:alpha val="77000"/>
              </a:srgb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prst="angle"/>
            </a:sp3d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4" name="Google Shape;694;p49"/>
            <p:cNvSpPr txBox="1"/>
            <p:nvPr/>
          </p:nvSpPr>
          <p:spPr>
            <a:xfrm>
              <a:off x="3718749" y="758503"/>
              <a:ext cx="5622680" cy="6811228"/>
            </a:xfrm>
            <a:prstGeom prst="roundRect">
              <a:avLst/>
            </a:prstGeom>
            <a:solidFill>
              <a:srgbClr val="1C4885">
                <a:alpha val="77000"/>
              </a:srgb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prst="angle"/>
            </a:sp3d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50E43CD1-DEFF-DE48-8D05-D665A5894369}"/>
                </a:ext>
              </a:extLst>
            </p:cNvPr>
            <p:cNvGrpSpPr/>
            <p:nvPr/>
          </p:nvGrpSpPr>
          <p:grpSpPr>
            <a:xfrm>
              <a:off x="3974480" y="1572075"/>
              <a:ext cx="5239375" cy="4766182"/>
              <a:chOff x="6820275" y="998821"/>
              <a:chExt cx="4281192" cy="3894537"/>
            </a:xfrm>
          </p:grpSpPr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494200B1-2F25-6349-988F-9384786D107E}"/>
                  </a:ext>
                </a:extLst>
              </p:cNvPr>
              <p:cNvGrpSpPr/>
              <p:nvPr/>
            </p:nvGrpSpPr>
            <p:grpSpPr>
              <a:xfrm>
                <a:off x="6820275" y="998821"/>
                <a:ext cx="4281192" cy="3507626"/>
                <a:chOff x="6392839" y="1027116"/>
                <a:chExt cx="4281192" cy="3507626"/>
              </a:xfrm>
            </p:grpSpPr>
            <p:pic>
              <p:nvPicPr>
                <p:cNvPr id="42" name="Picture 41" descr="Text&#10;&#10;Description automatically generated">
                  <a:extLst>
                    <a:ext uri="{FF2B5EF4-FFF2-40B4-BE49-F238E27FC236}">
                      <a16:creationId xmlns:a16="http://schemas.microsoft.com/office/drawing/2014/main" id="{B2DF505E-8A63-0B45-B656-2B323C649F8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lum bright="70000" contrast="-70000"/>
                </a:blip>
                <a:srcRect b="13420"/>
                <a:stretch/>
              </p:blipFill>
              <p:spPr>
                <a:xfrm>
                  <a:off x="6392839" y="1631205"/>
                  <a:ext cx="3772173" cy="2903537"/>
                </a:xfrm>
                <a:prstGeom prst="rect">
                  <a:avLst/>
                </a:prstGeom>
              </p:spPr>
            </p:pic>
            <p:pic>
              <p:nvPicPr>
                <p:cNvPr id="43" name="Picture 42" descr="Diagram&#10;&#10;Description automatically generated with low confidence">
                  <a:extLst>
                    <a:ext uri="{FF2B5EF4-FFF2-40B4-BE49-F238E27FC236}">
                      <a16:creationId xmlns:a16="http://schemas.microsoft.com/office/drawing/2014/main" id="{78E3A5F2-7420-2C48-B1B6-439C13C25C2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lum bright="70000" contrast="-70000"/>
                </a:blip>
                <a:stretch>
                  <a:fillRect/>
                </a:stretch>
              </p:blipFill>
              <p:spPr>
                <a:xfrm>
                  <a:off x="6434340" y="1027116"/>
                  <a:ext cx="4239691" cy="824384"/>
                </a:xfrm>
                <a:prstGeom prst="rect">
                  <a:avLst/>
                </a:prstGeom>
              </p:spPr>
            </p:pic>
          </p:grpSp>
          <p:pic>
            <p:nvPicPr>
              <p:cNvPr id="41" name="Picture 40" descr="Text&#10;&#10;Description automatically generated with low confidence">
                <a:extLst>
                  <a:ext uri="{FF2B5EF4-FFF2-40B4-BE49-F238E27FC236}">
                    <a16:creationId xmlns:a16="http://schemas.microsoft.com/office/drawing/2014/main" id="{D2A2EDB1-7DEF-0D40-AF4A-254F6B1993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lum bright="70000" contrast="-70000"/>
              </a:blip>
              <a:stretch>
                <a:fillRect/>
              </a:stretch>
            </p:blipFill>
            <p:spPr>
              <a:xfrm>
                <a:off x="6908516" y="4506447"/>
                <a:ext cx="2667284" cy="386911"/>
              </a:xfrm>
              <a:prstGeom prst="rect">
                <a:avLst/>
              </a:prstGeom>
            </p:spPr>
          </p:pic>
        </p:grpSp>
      </p:grpSp>
      <p:sp>
        <p:nvSpPr>
          <p:cNvPr id="703" name="Google Shape;703;p49"/>
          <p:cNvSpPr txBox="1"/>
          <p:nvPr/>
        </p:nvSpPr>
        <p:spPr>
          <a:xfrm>
            <a:off x="4260648" y="1950736"/>
            <a:ext cx="229500" cy="400200"/>
          </a:xfrm>
          <a:prstGeom prst="rect">
            <a:avLst/>
          </a:prstGeom>
          <a:noFill/>
          <a:ln w="28575" cap="flat" cmpd="sng">
            <a:solidFill>
              <a:srgbClr val="FF9D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9D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4" name="Google Shape;704;p49"/>
          <p:cNvSpPr txBox="1"/>
          <p:nvPr/>
        </p:nvSpPr>
        <p:spPr>
          <a:xfrm>
            <a:off x="5817788" y="1950153"/>
            <a:ext cx="229500" cy="400200"/>
          </a:xfrm>
          <a:prstGeom prst="rect">
            <a:avLst/>
          </a:prstGeom>
          <a:noFill/>
          <a:ln w="28575" cap="flat" cmpd="sng">
            <a:solidFill>
              <a:srgbClr val="FF9D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9D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5" name="Google Shape;705;p49"/>
          <p:cNvSpPr txBox="1"/>
          <p:nvPr/>
        </p:nvSpPr>
        <p:spPr>
          <a:xfrm>
            <a:off x="6964093" y="1955289"/>
            <a:ext cx="327600" cy="400200"/>
          </a:xfrm>
          <a:prstGeom prst="rect">
            <a:avLst/>
          </a:prstGeom>
          <a:noFill/>
          <a:ln w="28575" cap="flat" cmpd="sng">
            <a:solidFill>
              <a:srgbClr val="FF9D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9D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6" name="Google Shape;706;p49"/>
          <p:cNvSpPr txBox="1"/>
          <p:nvPr/>
        </p:nvSpPr>
        <p:spPr>
          <a:xfrm>
            <a:off x="8239078" y="1950153"/>
            <a:ext cx="229500" cy="400200"/>
          </a:xfrm>
          <a:prstGeom prst="rect">
            <a:avLst/>
          </a:prstGeom>
          <a:noFill/>
          <a:ln w="28575" cap="flat" cmpd="sng">
            <a:solidFill>
              <a:srgbClr val="FF9D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9D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07" name="Google Shape;707;p49"/>
          <p:cNvCxnSpPr>
            <a:cxnSpLocks/>
            <a:stCxn id="706" idx="3"/>
            <a:endCxn id="708" idx="1"/>
          </p:cNvCxnSpPr>
          <p:nvPr/>
        </p:nvCxnSpPr>
        <p:spPr>
          <a:xfrm flipV="1">
            <a:off x="8468578" y="2139704"/>
            <a:ext cx="1006987" cy="10549"/>
          </a:xfrm>
          <a:prstGeom prst="straightConnector1">
            <a:avLst/>
          </a:prstGeom>
          <a:noFill/>
          <a:ln w="28575" cap="flat" cmpd="sng">
            <a:solidFill>
              <a:srgbClr val="FF9D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09" name="Google Shape;709;p49"/>
          <p:cNvSpPr txBox="1"/>
          <p:nvPr/>
        </p:nvSpPr>
        <p:spPr>
          <a:xfrm>
            <a:off x="140651" y="2499924"/>
            <a:ext cx="2675947" cy="12310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/>
                <a:sym typeface="Times New Roman"/>
              </a:rPr>
              <a:t>The </a:t>
            </a:r>
            <a:r>
              <a:rPr lang="en-US" sz="1700" b="1" dirty="0">
                <a:solidFill>
                  <a:srgbClr val="FF9D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/>
                <a:sym typeface="Times New Roman"/>
              </a:rPr>
              <a:t>demands</a:t>
            </a:r>
            <a:r>
              <a:rPr lang="en-US" sz="17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/>
                <a:sym typeface="Times New Roman"/>
              </a:rPr>
              <a:t> of stores follow normal distributions with different μ and σ.</a:t>
            </a:r>
            <a:endParaRPr sz="17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/>
              <a:sym typeface="Times New Roman"/>
            </a:endParaRPr>
          </a:p>
        </p:txBody>
      </p:sp>
      <p:sp>
        <p:nvSpPr>
          <p:cNvPr id="710" name="Google Shape;710;p49"/>
          <p:cNvSpPr txBox="1"/>
          <p:nvPr/>
        </p:nvSpPr>
        <p:spPr>
          <a:xfrm>
            <a:off x="174624" y="4406422"/>
            <a:ext cx="2675947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 dirty="0">
                <a:solidFill>
                  <a:srgbClr val="FF9D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/>
                <a:sym typeface="Times New Roman"/>
              </a:rPr>
              <a:t>Holding Cost:</a:t>
            </a:r>
            <a:endParaRPr sz="1700" b="1" dirty="0">
              <a:solidFill>
                <a:srgbClr val="FF9D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/>
                <a:sym typeface="Times New Roman"/>
              </a:rPr>
              <a:t>A constant value of 1 </a:t>
            </a:r>
            <a:endParaRPr sz="17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/>
              <a:sym typeface="Times New Roman"/>
            </a:endParaRPr>
          </a:p>
        </p:txBody>
      </p:sp>
      <p:cxnSp>
        <p:nvCxnSpPr>
          <p:cNvPr id="711" name="Google Shape;711;p49"/>
          <p:cNvCxnSpPr>
            <a:cxnSpLocks/>
            <a:stCxn id="704" idx="2"/>
            <a:endCxn id="710" idx="3"/>
          </p:cNvCxnSpPr>
          <p:nvPr/>
        </p:nvCxnSpPr>
        <p:spPr>
          <a:xfrm flipH="1">
            <a:off x="2850571" y="2350353"/>
            <a:ext cx="3081967" cy="2410069"/>
          </a:xfrm>
          <a:prstGeom prst="straightConnector1">
            <a:avLst/>
          </a:prstGeom>
          <a:noFill/>
          <a:ln w="28575" cap="flat" cmpd="sng">
            <a:solidFill>
              <a:srgbClr val="FF9D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12" name="Google Shape;712;p49"/>
          <p:cNvCxnSpPr>
            <a:cxnSpLocks/>
            <a:stCxn id="703" idx="1"/>
            <a:endCxn id="709" idx="3"/>
          </p:cNvCxnSpPr>
          <p:nvPr/>
        </p:nvCxnSpPr>
        <p:spPr>
          <a:xfrm flipH="1">
            <a:off x="2816598" y="2150836"/>
            <a:ext cx="1444050" cy="964626"/>
          </a:xfrm>
          <a:prstGeom prst="straightConnector1">
            <a:avLst/>
          </a:prstGeom>
          <a:noFill/>
          <a:ln w="28575" cap="flat" cmpd="sng">
            <a:solidFill>
              <a:srgbClr val="FF9D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08" name="Google Shape;708;p49"/>
          <p:cNvSpPr txBox="1"/>
          <p:nvPr/>
        </p:nvSpPr>
        <p:spPr>
          <a:xfrm>
            <a:off x="9475565" y="1678054"/>
            <a:ext cx="2465702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FF9D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/>
                <a:sym typeface="Times New Roman"/>
              </a:rPr>
              <a:t>Penalty / Backorder Cost:</a:t>
            </a:r>
            <a:endParaRPr sz="1600" b="1" dirty="0">
              <a:solidFill>
                <a:srgbClr val="FF9D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/>
                <a:sym typeface="Times New Roman"/>
              </a:rPr>
              <a:t>A constant value of 4 </a:t>
            </a:r>
            <a:endParaRPr sz="16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/>
              <a:sym typeface="Times New Roman"/>
            </a:endParaRPr>
          </a:p>
        </p:txBody>
      </p:sp>
      <p:sp>
        <p:nvSpPr>
          <p:cNvPr id="713" name="Google Shape;713;p49"/>
          <p:cNvSpPr txBox="1"/>
          <p:nvPr/>
        </p:nvSpPr>
        <p:spPr>
          <a:xfrm>
            <a:off x="9504048" y="5274384"/>
            <a:ext cx="2939971" cy="7078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 dirty="0">
                <a:solidFill>
                  <a:srgbClr val="FF9D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/>
                <a:sym typeface="Times New Roman"/>
              </a:rPr>
              <a:t>Transshipment Cost:</a:t>
            </a:r>
            <a:endParaRPr sz="1700" b="1" dirty="0">
              <a:solidFill>
                <a:srgbClr val="FF9D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/>
                <a:sym typeface="Times New Roman"/>
              </a:rPr>
              <a:t>A constant value of 0.5 </a:t>
            </a:r>
            <a:endParaRPr sz="17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/>
              <a:sym typeface="Times New Roman"/>
            </a:endParaRPr>
          </a:p>
        </p:txBody>
      </p:sp>
      <p:cxnSp>
        <p:nvCxnSpPr>
          <p:cNvPr id="714" name="Google Shape;714;p49"/>
          <p:cNvCxnSpPr>
            <a:cxnSpLocks/>
            <a:stCxn id="705" idx="2"/>
            <a:endCxn id="713" idx="1"/>
          </p:cNvCxnSpPr>
          <p:nvPr/>
        </p:nvCxnSpPr>
        <p:spPr>
          <a:xfrm>
            <a:off x="7127893" y="2355489"/>
            <a:ext cx="2376155" cy="3272823"/>
          </a:xfrm>
          <a:prstGeom prst="straightConnector1">
            <a:avLst/>
          </a:prstGeom>
          <a:noFill/>
          <a:ln w="28575" cap="flat" cmpd="sng">
            <a:solidFill>
              <a:srgbClr val="FF9D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5" name="Google Shape;745;p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95500" y="504825"/>
            <a:ext cx="7480301" cy="3743325"/>
          </a:xfrm>
          <a:prstGeom prst="rect">
            <a:avLst/>
          </a:prstGeom>
          <a:noFill/>
          <a:ln>
            <a:noFill/>
          </a:ln>
        </p:spPr>
      </p:pic>
      <p:sp>
        <p:nvSpPr>
          <p:cNvPr id="749" name="Google Shape;749;p51"/>
          <p:cNvSpPr txBox="1"/>
          <p:nvPr/>
        </p:nvSpPr>
        <p:spPr>
          <a:xfrm>
            <a:off x="475038" y="5627263"/>
            <a:ext cx="3432198" cy="615738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rgbClr val="27478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/>
                <a:sym typeface="Times New Roman"/>
              </a:rPr>
              <a:t>Time (Month, Holiday) </a:t>
            </a:r>
            <a:endParaRPr sz="1800" b="1" dirty="0">
              <a:solidFill>
                <a:srgbClr val="27478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/>
              <a:sym typeface="Times New Roman"/>
            </a:endParaRPr>
          </a:p>
        </p:txBody>
      </p:sp>
      <p:grpSp>
        <p:nvGrpSpPr>
          <p:cNvPr id="750" name="Google Shape;750;p51"/>
          <p:cNvGrpSpPr/>
          <p:nvPr/>
        </p:nvGrpSpPr>
        <p:grpSpPr>
          <a:xfrm>
            <a:off x="4588650" y="1425177"/>
            <a:ext cx="2628902" cy="4007645"/>
            <a:chOff x="515725" y="976563"/>
            <a:chExt cx="2628902" cy="4007645"/>
          </a:xfrm>
        </p:grpSpPr>
        <p:pic>
          <p:nvPicPr>
            <p:cNvPr id="751" name="Google Shape;751;p5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15725" y="976563"/>
              <a:ext cx="2628900" cy="1743075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752" name="Google Shape;752;p51"/>
            <p:cNvSpPr txBox="1"/>
            <p:nvPr/>
          </p:nvSpPr>
          <p:spPr>
            <a:xfrm>
              <a:off x="1478125" y="2641833"/>
              <a:ext cx="704100" cy="5565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500"/>
                </a:spcBef>
                <a:spcAft>
                  <a:spcPts val="0"/>
                </a:spcAft>
                <a:buNone/>
              </a:pPr>
              <a:r>
                <a:rPr lang="en-US" sz="2000" b="1" dirty="0" err="1">
                  <a:solidFill>
                    <a:srgbClr val="FF9D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/>
                  <a:sym typeface="Times New Roman"/>
                </a:rPr>
                <a:t>v.s</a:t>
              </a:r>
              <a:r>
                <a:rPr lang="en-US" sz="2000" b="1" dirty="0">
                  <a:solidFill>
                    <a:srgbClr val="FF9D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/>
                  <a:sym typeface="Times New Roman"/>
                </a:rPr>
                <a:t>.</a:t>
              </a:r>
              <a:r>
                <a:rPr lang="en-US" sz="2000" b="1" dirty="0">
                  <a:solidFill>
                    <a:srgbClr val="FF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/>
                  <a:sym typeface="Times New Roman"/>
                </a:rPr>
                <a:t> </a:t>
              </a:r>
              <a:endParaRPr sz="18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/>
                <a:sym typeface="Times New Roman"/>
              </a:endParaRPr>
            </a:p>
          </p:txBody>
        </p:sp>
        <p:pic>
          <p:nvPicPr>
            <p:cNvPr id="753" name="Google Shape;753;p5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15726" y="3243224"/>
              <a:ext cx="2628901" cy="1740984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</p:grpSp>
      <p:sp>
        <p:nvSpPr>
          <p:cNvPr id="754" name="Google Shape;754;p51"/>
          <p:cNvSpPr txBox="1"/>
          <p:nvPr/>
        </p:nvSpPr>
        <p:spPr>
          <a:xfrm>
            <a:off x="5074746" y="5633309"/>
            <a:ext cx="1656707" cy="615738"/>
          </a:xfrm>
          <a:prstGeom prst="roundRect">
            <a:avLst/>
          </a:prstGeom>
          <a:solidFill>
            <a:srgbClr val="1B4885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/>
                <a:sym typeface="Times New Roman"/>
              </a:rPr>
              <a:t>Location  </a:t>
            </a:r>
            <a:endParaRPr sz="18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/>
              <a:sym typeface="Times New Roman"/>
            </a:endParaRPr>
          </a:p>
        </p:txBody>
      </p:sp>
      <p:sp>
        <p:nvSpPr>
          <p:cNvPr id="755" name="Google Shape;755;p51"/>
          <p:cNvSpPr txBox="1"/>
          <p:nvPr/>
        </p:nvSpPr>
        <p:spPr>
          <a:xfrm>
            <a:off x="8299829" y="5627263"/>
            <a:ext cx="3267322" cy="615738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2000" b="1" dirty="0" smtClean="0">
                <a:solidFill>
                  <a:srgbClr val="27478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/>
                <a:sym typeface="Times New Roman"/>
              </a:rPr>
              <a:t>Marketing Capacity</a:t>
            </a:r>
            <a:endParaRPr sz="1800" b="1" dirty="0">
              <a:solidFill>
                <a:srgbClr val="27478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/>
              <a:sym typeface="Times New Roman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252EB4E-C4E3-C547-89E7-DAC609959DE8}"/>
              </a:ext>
            </a:extLst>
          </p:cNvPr>
          <p:cNvGrpSpPr/>
          <p:nvPr/>
        </p:nvGrpSpPr>
        <p:grpSpPr>
          <a:xfrm>
            <a:off x="320326" y="2148373"/>
            <a:ext cx="3679685" cy="2211743"/>
            <a:chOff x="579075" y="1025950"/>
            <a:chExt cx="3432199" cy="2062987"/>
          </a:xfrm>
        </p:grpSpPr>
        <p:pic>
          <p:nvPicPr>
            <p:cNvPr id="757" name="Google Shape;757;p51"/>
            <p:cNvPicPr preferRelativeResize="0"/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alphaModFix/>
            </a:blip>
            <a:stretch>
              <a:fillRect/>
            </a:stretch>
          </p:blipFill>
          <p:spPr>
            <a:xfrm>
              <a:off x="579075" y="1025951"/>
              <a:ext cx="3432199" cy="2062986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758" name="Google Shape;758;p51"/>
            <p:cNvSpPr txBox="1"/>
            <p:nvPr/>
          </p:nvSpPr>
          <p:spPr>
            <a:xfrm>
              <a:off x="1971700" y="2272875"/>
              <a:ext cx="230700" cy="615600"/>
            </a:xfrm>
            <a:prstGeom prst="rect">
              <a:avLst/>
            </a:prstGeom>
            <a:noFill/>
            <a:ln w="28575" cap="flat" cmpd="sng">
              <a:solidFill>
                <a:srgbClr val="FF9D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/>
                <a:ea typeface="Calibri"/>
                <a:cs typeface="Calibri"/>
                <a:sym typeface="Calibri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9" name="Google Shape;759;p51"/>
            <p:cNvSpPr txBox="1"/>
            <p:nvPr/>
          </p:nvSpPr>
          <p:spPr>
            <a:xfrm>
              <a:off x="3665625" y="1025950"/>
              <a:ext cx="230700" cy="1908600"/>
            </a:xfrm>
            <a:prstGeom prst="rect">
              <a:avLst/>
            </a:prstGeom>
            <a:noFill/>
            <a:ln w="28575" cap="flat" cmpd="sng">
              <a:solidFill>
                <a:srgbClr val="FF9D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/>
                <a:ea typeface="Calibri"/>
                <a:cs typeface="Calibri"/>
                <a:sym typeface="Calibri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/>
                <a:ea typeface="Calibri"/>
                <a:cs typeface="Calibri"/>
                <a:sym typeface="Calibri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/>
                <a:ea typeface="Calibri"/>
                <a:cs typeface="Calibri"/>
                <a:sym typeface="Calibri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/>
                <a:ea typeface="Calibri"/>
                <a:cs typeface="Calibri"/>
                <a:sym typeface="Calibri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/>
                <a:ea typeface="Calibri"/>
                <a:cs typeface="Calibri"/>
                <a:sym typeface="Calibri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/>
                <a:ea typeface="Calibri"/>
                <a:cs typeface="Calibri"/>
                <a:sym typeface="Calibri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/>
                <a:ea typeface="Calibri"/>
                <a:cs typeface="Calibri"/>
                <a:sym typeface="Calibri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60" name="Google Shape;760;p51"/>
          <p:cNvSpPr txBox="1"/>
          <p:nvPr/>
        </p:nvSpPr>
        <p:spPr>
          <a:xfrm>
            <a:off x="1204761" y="4314354"/>
            <a:ext cx="2049000" cy="556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rgbClr val="FF9D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/>
                <a:sym typeface="Times New Roman"/>
              </a:rPr>
              <a:t>May  </a:t>
            </a:r>
            <a:r>
              <a:rPr lang="en-US" sz="2000" b="1" dirty="0" err="1">
                <a:solidFill>
                  <a:srgbClr val="FF9D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/>
                <a:sym typeface="Times New Roman"/>
              </a:rPr>
              <a:t>v.s</a:t>
            </a:r>
            <a:r>
              <a:rPr lang="en-US" sz="2000" b="1" dirty="0">
                <a:solidFill>
                  <a:srgbClr val="FF9D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/>
                <a:sym typeface="Times New Roman"/>
              </a:rPr>
              <a:t>  Dec. </a:t>
            </a:r>
            <a:r>
              <a:rPr lang="zh-CN" altLang="en-US" sz="2000" b="1" dirty="0">
                <a:solidFill>
                  <a:srgbClr val="FF9D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/>
                <a:sym typeface="Times New Roman"/>
              </a:rPr>
              <a:t>       </a:t>
            </a:r>
            <a:endParaRPr sz="1800" b="1" dirty="0">
              <a:solidFill>
                <a:srgbClr val="FF9D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/>
              <a:sym typeface="Times New Roman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69FD7A6-9261-6448-820B-97718A14B805}"/>
              </a:ext>
            </a:extLst>
          </p:cNvPr>
          <p:cNvGrpSpPr/>
          <p:nvPr/>
        </p:nvGrpSpPr>
        <p:grpSpPr>
          <a:xfrm>
            <a:off x="7764336" y="1932552"/>
            <a:ext cx="4038767" cy="2427564"/>
            <a:chOff x="8396154" y="1194550"/>
            <a:chExt cx="3432196" cy="2062975"/>
          </a:xfrm>
        </p:grpSpPr>
        <p:pic>
          <p:nvPicPr>
            <p:cNvPr id="756" name="Google Shape;756;p51"/>
            <p:cNvPicPr preferRelativeResize="0"/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alphaModFix/>
            </a:blip>
            <a:stretch>
              <a:fillRect/>
            </a:stretch>
          </p:blipFill>
          <p:spPr>
            <a:xfrm>
              <a:off x="8396154" y="1194550"/>
              <a:ext cx="3432196" cy="2062975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761" name="Google Shape;761;p51"/>
            <p:cNvSpPr txBox="1"/>
            <p:nvPr/>
          </p:nvSpPr>
          <p:spPr>
            <a:xfrm>
              <a:off x="10055225" y="1595000"/>
              <a:ext cx="230700" cy="1262100"/>
            </a:xfrm>
            <a:prstGeom prst="rect">
              <a:avLst/>
            </a:prstGeom>
            <a:noFill/>
            <a:ln w="28575" cap="flat" cmpd="sng">
              <a:solidFill>
                <a:srgbClr val="FF9D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/>
                <a:ea typeface="Calibri"/>
                <a:cs typeface="Calibri"/>
                <a:sym typeface="Calibri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/>
                <a:ea typeface="Calibri"/>
                <a:cs typeface="Calibri"/>
                <a:sym typeface="Calibri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/>
                <a:ea typeface="Calibri"/>
                <a:cs typeface="Calibri"/>
                <a:sym typeface="Calibri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/>
                <a:ea typeface="Calibri"/>
                <a:cs typeface="Calibri"/>
                <a:sym typeface="Calibri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2" name="Google Shape;762;p51"/>
            <p:cNvSpPr txBox="1"/>
            <p:nvPr/>
          </p:nvSpPr>
          <p:spPr>
            <a:xfrm>
              <a:off x="10646625" y="2241500"/>
              <a:ext cx="230700" cy="615600"/>
            </a:xfrm>
            <a:prstGeom prst="rect">
              <a:avLst/>
            </a:prstGeom>
            <a:noFill/>
            <a:ln w="28575" cap="flat" cmpd="sng">
              <a:solidFill>
                <a:srgbClr val="FF9D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/>
                <a:ea typeface="Calibri"/>
                <a:cs typeface="Calibri"/>
                <a:sym typeface="Calibri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63" name="Google Shape;763;p51"/>
          <p:cNvSpPr txBox="1"/>
          <p:nvPr/>
        </p:nvSpPr>
        <p:spPr>
          <a:xfrm>
            <a:off x="7938499" y="4334091"/>
            <a:ext cx="3499933" cy="556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rgbClr val="FF9D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/>
                <a:sym typeface="Times New Roman"/>
              </a:rPr>
              <a:t>Store 1  </a:t>
            </a:r>
            <a:r>
              <a:rPr lang="en-US" sz="2000" b="1" dirty="0" err="1">
                <a:solidFill>
                  <a:srgbClr val="FF9D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/>
                <a:sym typeface="Times New Roman"/>
              </a:rPr>
              <a:t>v.s</a:t>
            </a:r>
            <a:r>
              <a:rPr lang="en-US" sz="2000" b="1" dirty="0">
                <a:solidFill>
                  <a:srgbClr val="FF9D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/>
                <a:sym typeface="Times New Roman"/>
              </a:rPr>
              <a:t>.  Store 2 </a:t>
            </a:r>
            <a:endParaRPr sz="1800" b="1" dirty="0">
              <a:solidFill>
                <a:srgbClr val="FF9D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/>
              <a:sym typeface="Times New Roman"/>
            </a:endParaRPr>
          </a:p>
        </p:txBody>
      </p:sp>
      <p:sp>
        <p:nvSpPr>
          <p:cNvPr id="24" name="Google Shape;130;p12">
            <a:extLst>
              <a:ext uri="{FF2B5EF4-FFF2-40B4-BE49-F238E27FC236}">
                <a16:creationId xmlns:a16="http://schemas.microsoft.com/office/drawing/2014/main" id="{B6E59CEA-1020-AD4D-B5C4-94012158C132}"/>
              </a:ext>
            </a:extLst>
          </p:cNvPr>
          <p:cNvSpPr txBox="1"/>
          <p:nvPr/>
        </p:nvSpPr>
        <p:spPr>
          <a:xfrm>
            <a:off x="0" y="188912"/>
            <a:ext cx="144600" cy="463500"/>
          </a:xfrm>
          <a:prstGeom prst="rect">
            <a:avLst/>
          </a:prstGeom>
          <a:solidFill>
            <a:srgbClr val="1C488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文本框 10">
            <a:extLst>
              <a:ext uri="{FF2B5EF4-FFF2-40B4-BE49-F238E27FC236}">
                <a16:creationId xmlns:a16="http://schemas.microsoft.com/office/drawing/2014/main" id="{35EEF44A-FE44-1C46-AA84-D3CA851025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4624" y="220663"/>
            <a:ext cx="9921876" cy="477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400" b="1" dirty="0">
                <a:solidFill>
                  <a:srgbClr val="27478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“Dynamic System”--- Demand 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5F00033-3F68-8540-A6D4-B4360752F9E7}"/>
              </a:ext>
            </a:extLst>
          </p:cNvPr>
          <p:cNvCxnSpPr>
            <a:cxnSpLocks/>
          </p:cNvCxnSpPr>
          <p:nvPr/>
        </p:nvCxnSpPr>
        <p:spPr>
          <a:xfrm>
            <a:off x="4288196" y="1101012"/>
            <a:ext cx="0" cy="5990253"/>
          </a:xfrm>
          <a:prstGeom prst="line">
            <a:avLst/>
          </a:prstGeom>
          <a:ln w="38100">
            <a:solidFill>
              <a:srgbClr val="1B4885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7B35440-5C46-2C4D-9F48-D2490BF17ECE}"/>
              </a:ext>
            </a:extLst>
          </p:cNvPr>
          <p:cNvCxnSpPr>
            <a:cxnSpLocks/>
          </p:cNvCxnSpPr>
          <p:nvPr/>
        </p:nvCxnSpPr>
        <p:spPr>
          <a:xfrm>
            <a:off x="7490234" y="-230934"/>
            <a:ext cx="0" cy="5990253"/>
          </a:xfrm>
          <a:prstGeom prst="line">
            <a:avLst/>
          </a:prstGeom>
          <a:ln w="38100">
            <a:solidFill>
              <a:srgbClr val="FF9D0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Group 32">
            <a:extLst>
              <a:ext uri="{FF2B5EF4-FFF2-40B4-BE49-F238E27FC236}">
                <a16:creationId xmlns:a16="http://schemas.microsoft.com/office/drawing/2014/main" id="{0564104A-EB68-2748-BA5E-7C9BCBCB4081}"/>
              </a:ext>
            </a:extLst>
          </p:cNvPr>
          <p:cNvGrpSpPr/>
          <p:nvPr/>
        </p:nvGrpSpPr>
        <p:grpSpPr>
          <a:xfrm>
            <a:off x="9472393" y="-375845"/>
            <a:ext cx="5173122" cy="997094"/>
            <a:chOff x="9472393" y="-375845"/>
            <a:chExt cx="5173122" cy="997094"/>
          </a:xfrm>
        </p:grpSpPr>
        <p:sp>
          <p:nvSpPr>
            <p:cNvPr id="34" name="Parallelogram 33">
              <a:extLst>
                <a:ext uri="{FF2B5EF4-FFF2-40B4-BE49-F238E27FC236}">
                  <a16:creationId xmlns:a16="http://schemas.microsoft.com/office/drawing/2014/main" id="{6E813172-4D09-D34D-9CA4-DB55D71A426B}"/>
                </a:ext>
              </a:extLst>
            </p:cNvPr>
            <p:cNvSpPr/>
            <p:nvPr/>
          </p:nvSpPr>
          <p:spPr>
            <a:xfrm rot="20374282">
              <a:off x="9472393" y="-375845"/>
              <a:ext cx="4564056" cy="751690"/>
            </a:xfrm>
            <a:prstGeom prst="parallelogram">
              <a:avLst/>
            </a:prstGeom>
            <a:solidFill>
              <a:srgbClr val="1B4885">
                <a:alpha val="4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35" name="Parallelogram 34">
              <a:extLst>
                <a:ext uri="{FF2B5EF4-FFF2-40B4-BE49-F238E27FC236}">
                  <a16:creationId xmlns:a16="http://schemas.microsoft.com/office/drawing/2014/main" id="{384EB6E5-337F-CD40-A362-5BA6C392B95B}"/>
                </a:ext>
              </a:extLst>
            </p:cNvPr>
            <p:cNvSpPr/>
            <p:nvPr/>
          </p:nvSpPr>
          <p:spPr>
            <a:xfrm rot="20374282">
              <a:off x="10081459" y="-130441"/>
              <a:ext cx="4564056" cy="751690"/>
            </a:xfrm>
            <a:prstGeom prst="parallelogram">
              <a:avLst/>
            </a:prstGeom>
            <a:solidFill>
              <a:srgbClr val="EFB335">
                <a:alpha val="4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</p:grpSp>
    </p:spTree>
    <p:extLst>
      <p:ext uri="{BB962C8B-B14F-4D97-AF65-F5344CB8AC3E}">
        <p14:creationId xmlns:p14="http://schemas.microsoft.com/office/powerpoint/2010/main" val="2941310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1" name="Google Shape;771;p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95500" y="504825"/>
            <a:ext cx="7480301" cy="37433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0EEB03F-653B-674C-ABFA-5D92AA953CD7}"/>
              </a:ext>
            </a:extLst>
          </p:cNvPr>
          <p:cNvCxnSpPr>
            <a:cxnSpLocks/>
          </p:cNvCxnSpPr>
          <p:nvPr/>
        </p:nvCxnSpPr>
        <p:spPr>
          <a:xfrm>
            <a:off x="5581815" y="1143563"/>
            <a:ext cx="0" cy="5990253"/>
          </a:xfrm>
          <a:prstGeom prst="line">
            <a:avLst/>
          </a:prstGeom>
          <a:ln w="38100">
            <a:solidFill>
              <a:srgbClr val="1B4885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2" name="Google Shape;772;p52"/>
          <p:cNvSpPr txBox="1"/>
          <p:nvPr/>
        </p:nvSpPr>
        <p:spPr>
          <a:xfrm>
            <a:off x="0" y="6120275"/>
            <a:ext cx="12192000" cy="737700"/>
          </a:xfrm>
          <a:prstGeom prst="rect">
            <a:avLst/>
          </a:prstGeom>
          <a:solidFill>
            <a:srgbClr val="1B488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75" name="Google Shape;775;p52"/>
          <p:cNvGrpSpPr/>
          <p:nvPr/>
        </p:nvGrpSpPr>
        <p:grpSpPr>
          <a:xfrm>
            <a:off x="5619137" y="4037837"/>
            <a:ext cx="6776991" cy="4229160"/>
            <a:chOff x="0" y="0"/>
            <a:chExt cx="5324474" cy="3322982"/>
          </a:xfrm>
        </p:grpSpPr>
        <p:pic>
          <p:nvPicPr>
            <p:cNvPr id="776" name="Google Shape;776;p52"/>
            <p:cNvPicPr preferRelativeResize="0"/>
            <p:nvPr/>
          </p:nvPicPr>
          <p:blipFill rotWithShape="1">
            <a:blip r:embed="rId4">
              <a:alphaModFix amt="44000"/>
            </a:blip>
            <a:srcRect b="52040"/>
            <a:stretch/>
          </p:blipFill>
          <p:spPr>
            <a:xfrm>
              <a:off x="6344" y="0"/>
              <a:ext cx="5318130" cy="16424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77" name="Google Shape;777;p52"/>
            <p:cNvPicPr preferRelativeResize="0"/>
            <p:nvPr/>
          </p:nvPicPr>
          <p:blipFill rotWithShape="1">
            <a:blip r:embed="rId4">
              <a:alphaModFix amt="44000"/>
            </a:blip>
            <a:srcRect t="50631" r="2629"/>
            <a:stretch/>
          </p:blipFill>
          <p:spPr>
            <a:xfrm>
              <a:off x="0" y="1632435"/>
              <a:ext cx="5178428" cy="169054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992C524D-38A8-D84E-84C2-7405275DD901}"/>
              </a:ext>
            </a:extLst>
          </p:cNvPr>
          <p:cNvGrpSpPr/>
          <p:nvPr/>
        </p:nvGrpSpPr>
        <p:grpSpPr>
          <a:xfrm>
            <a:off x="503526" y="1346095"/>
            <a:ext cx="4746726" cy="3505302"/>
            <a:chOff x="1064300" y="1385925"/>
            <a:chExt cx="3875901" cy="2862226"/>
          </a:xfrm>
        </p:grpSpPr>
        <p:pic>
          <p:nvPicPr>
            <p:cNvPr id="778" name="Google Shape;778;p5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158750" y="1385925"/>
              <a:ext cx="3781451" cy="2862226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779" name="Google Shape;779;p52"/>
            <p:cNvSpPr txBox="1"/>
            <p:nvPr/>
          </p:nvSpPr>
          <p:spPr>
            <a:xfrm>
              <a:off x="2665175" y="1942100"/>
              <a:ext cx="818400" cy="400200"/>
            </a:xfrm>
            <a:prstGeom prst="rect">
              <a:avLst/>
            </a:prstGeom>
            <a:noFill/>
            <a:ln w="28575" cap="flat" cmpd="sng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0" name="Google Shape;780;p52"/>
            <p:cNvSpPr txBox="1"/>
            <p:nvPr/>
          </p:nvSpPr>
          <p:spPr>
            <a:xfrm>
              <a:off x="3897875" y="1888150"/>
              <a:ext cx="939900" cy="400200"/>
            </a:xfrm>
            <a:prstGeom prst="rect">
              <a:avLst/>
            </a:prstGeom>
            <a:noFill/>
            <a:ln w="28575" cap="flat" cmpd="sng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1" name="Google Shape;781;p52"/>
            <p:cNvSpPr txBox="1"/>
            <p:nvPr/>
          </p:nvSpPr>
          <p:spPr>
            <a:xfrm>
              <a:off x="1064300" y="2878075"/>
              <a:ext cx="939900" cy="400200"/>
            </a:xfrm>
            <a:prstGeom prst="rect">
              <a:avLst/>
            </a:prstGeom>
            <a:noFill/>
            <a:ln w="28575" cap="flat" cmpd="sng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782" name="Google Shape;782;p52"/>
            <p:cNvCxnSpPr>
              <a:stCxn id="779" idx="1"/>
              <a:endCxn id="781" idx="0"/>
            </p:cNvCxnSpPr>
            <p:nvPr/>
          </p:nvCxnSpPr>
          <p:spPr>
            <a:xfrm flipH="1">
              <a:off x="1534175" y="2142200"/>
              <a:ext cx="1131000" cy="735900"/>
            </a:xfrm>
            <a:prstGeom prst="straightConnector1">
              <a:avLst/>
            </a:prstGeom>
            <a:noFill/>
            <a:ln w="28575" cap="flat" cmpd="sng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783" name="Google Shape;783;p52"/>
            <p:cNvCxnSpPr>
              <a:stCxn id="779" idx="3"/>
              <a:endCxn id="780" idx="1"/>
            </p:cNvCxnSpPr>
            <p:nvPr/>
          </p:nvCxnSpPr>
          <p:spPr>
            <a:xfrm rot="10800000" flipH="1">
              <a:off x="3483575" y="2088200"/>
              <a:ext cx="414300" cy="54000"/>
            </a:xfrm>
            <a:prstGeom prst="straightConnector1">
              <a:avLst/>
            </a:prstGeom>
            <a:noFill/>
            <a:ln w="28575" cap="flat" cmpd="sng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sp>
        <p:nvSpPr>
          <p:cNvPr id="784" name="Google Shape;784;p52"/>
          <p:cNvSpPr txBox="1"/>
          <p:nvPr/>
        </p:nvSpPr>
        <p:spPr>
          <a:xfrm>
            <a:off x="1909447" y="5141983"/>
            <a:ext cx="1746601" cy="615738"/>
          </a:xfrm>
          <a:prstGeom prst="roundRect">
            <a:avLst/>
          </a:prstGeom>
          <a:solidFill>
            <a:srgbClr val="1B4885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/>
                <a:sym typeface="Times New Roman"/>
              </a:rPr>
              <a:t>Distance  </a:t>
            </a:r>
            <a:endParaRPr sz="18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/>
              <a:sym typeface="Times New Roman"/>
            </a:endParaRPr>
          </a:p>
        </p:txBody>
      </p:sp>
      <p:sp>
        <p:nvSpPr>
          <p:cNvPr id="785" name="Google Shape;785;p52"/>
          <p:cNvSpPr txBox="1"/>
          <p:nvPr/>
        </p:nvSpPr>
        <p:spPr>
          <a:xfrm>
            <a:off x="7123971" y="3522952"/>
            <a:ext cx="3244323" cy="615738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rgbClr val="27478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/>
                <a:sym typeface="Times New Roman"/>
              </a:rPr>
              <a:t>Transportation Type  </a:t>
            </a:r>
            <a:endParaRPr sz="1800" b="1" dirty="0">
              <a:solidFill>
                <a:srgbClr val="27478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/>
              <a:sym typeface="Times New Roman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70F0C99-623D-C14E-8A95-F8DD0C1C75DC}"/>
              </a:ext>
            </a:extLst>
          </p:cNvPr>
          <p:cNvGrpSpPr/>
          <p:nvPr/>
        </p:nvGrpSpPr>
        <p:grpSpPr>
          <a:xfrm>
            <a:off x="5860730" y="1363896"/>
            <a:ext cx="5718401" cy="1734850"/>
            <a:chOff x="5860730" y="1363896"/>
            <a:chExt cx="5718401" cy="1734850"/>
          </a:xfrm>
        </p:grpSpPr>
        <p:pic>
          <p:nvPicPr>
            <p:cNvPr id="786" name="Google Shape;786;p52"/>
            <p:cNvPicPr preferRelativeResize="0"/>
            <p:nvPr/>
          </p:nvPicPr>
          <p:blipFill rotWithShape="1">
            <a:blip r:embed="rId6">
              <a:alphaModFix/>
            </a:blip>
            <a:srcRect l="4388"/>
            <a:stretch/>
          </p:blipFill>
          <p:spPr>
            <a:xfrm>
              <a:off x="5860730" y="1374721"/>
              <a:ext cx="2531749" cy="1724025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787" name="Google Shape;787;p52"/>
            <p:cNvPicPr preferRelativeResize="0"/>
            <p:nvPr/>
          </p:nvPicPr>
          <p:blipFill rotWithShape="1">
            <a:blip r:embed="rId7">
              <a:alphaModFix/>
            </a:blip>
            <a:srcRect t="-1" b="3577"/>
            <a:stretch/>
          </p:blipFill>
          <p:spPr>
            <a:xfrm>
              <a:off x="9047381" y="1363896"/>
              <a:ext cx="2531750" cy="1724026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788" name="Google Shape;788;p52"/>
            <p:cNvSpPr txBox="1"/>
            <p:nvPr/>
          </p:nvSpPr>
          <p:spPr>
            <a:xfrm>
              <a:off x="8252007" y="1894742"/>
              <a:ext cx="988253" cy="5565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500"/>
                </a:spcBef>
                <a:spcAft>
                  <a:spcPts val="0"/>
                </a:spcAft>
                <a:buNone/>
              </a:pPr>
              <a:r>
                <a:rPr lang="en-US" sz="2000" b="1" dirty="0" err="1">
                  <a:solidFill>
                    <a:srgbClr val="FF9D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/>
                  <a:sym typeface="Times New Roman"/>
                </a:rPr>
                <a:t>v.s</a:t>
              </a:r>
              <a:r>
                <a:rPr lang="en-US" sz="2000" b="1" dirty="0">
                  <a:solidFill>
                    <a:srgbClr val="FF9D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/>
                  <a:sym typeface="Times New Roman"/>
                </a:rPr>
                <a:t>.</a:t>
              </a:r>
              <a:r>
                <a:rPr lang="en-US" sz="2000" b="1" dirty="0">
                  <a:solidFill>
                    <a:srgbClr val="FF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/>
                  <a:sym typeface="Times New Roman"/>
                </a:rPr>
                <a:t> </a:t>
              </a:r>
              <a:endParaRPr sz="18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/>
                <a:sym typeface="Times New Roman"/>
              </a:endParaRPr>
            </a:p>
          </p:txBody>
        </p:sp>
      </p:grpSp>
      <p:sp>
        <p:nvSpPr>
          <p:cNvPr id="20" name="Google Shape;130;p12">
            <a:extLst>
              <a:ext uri="{FF2B5EF4-FFF2-40B4-BE49-F238E27FC236}">
                <a16:creationId xmlns:a16="http://schemas.microsoft.com/office/drawing/2014/main" id="{CBE57D1F-9A51-5D47-93B0-49A0B8BB006A}"/>
              </a:ext>
            </a:extLst>
          </p:cNvPr>
          <p:cNvSpPr txBox="1"/>
          <p:nvPr/>
        </p:nvSpPr>
        <p:spPr>
          <a:xfrm>
            <a:off x="0" y="188912"/>
            <a:ext cx="144600" cy="463500"/>
          </a:xfrm>
          <a:prstGeom prst="rect">
            <a:avLst/>
          </a:prstGeom>
          <a:solidFill>
            <a:srgbClr val="1C488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文本框 10">
            <a:extLst>
              <a:ext uri="{FF2B5EF4-FFF2-40B4-BE49-F238E27FC236}">
                <a16:creationId xmlns:a16="http://schemas.microsoft.com/office/drawing/2014/main" id="{CB5125D9-2382-2B47-BFA0-1C4BCE30B1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4624" y="220663"/>
            <a:ext cx="9921876" cy="477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400" b="1" dirty="0">
                <a:solidFill>
                  <a:srgbClr val="27478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“Dynamic System”--- Transshipment Cost  </a:t>
            </a:r>
          </a:p>
        </p:txBody>
      </p:sp>
    </p:spTree>
    <p:extLst>
      <p:ext uri="{BB962C8B-B14F-4D97-AF65-F5344CB8AC3E}">
        <p14:creationId xmlns:p14="http://schemas.microsoft.com/office/powerpoint/2010/main" val="2142713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F5C5984-055F-C848-93E4-B5A1D4774A94}"/>
              </a:ext>
            </a:extLst>
          </p:cNvPr>
          <p:cNvGrpSpPr/>
          <p:nvPr/>
        </p:nvGrpSpPr>
        <p:grpSpPr>
          <a:xfrm>
            <a:off x="2511426" y="-645308"/>
            <a:ext cx="11914774" cy="9082288"/>
            <a:chOff x="3740151" y="-559583"/>
            <a:chExt cx="11914774" cy="9082288"/>
          </a:xfrm>
        </p:grpSpPr>
        <p:pic>
          <p:nvPicPr>
            <p:cNvPr id="19458" name="Picture 2">
              <a:extLst>
                <a:ext uri="{FF2B5EF4-FFF2-40B4-BE49-F238E27FC236}">
                  <a16:creationId xmlns:a16="http://schemas.microsoft.com/office/drawing/2014/main" id="{6C8815DC-9FFA-0845-9C37-E891C42F9BC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378" b="6954"/>
            <a:stretch/>
          </p:blipFill>
          <p:spPr bwMode="auto">
            <a:xfrm>
              <a:off x="4598122" y="0"/>
              <a:ext cx="11056803" cy="6886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68" name="Google Shape;768;p52"/>
            <p:cNvSpPr txBox="1"/>
            <p:nvPr/>
          </p:nvSpPr>
          <p:spPr>
            <a:xfrm>
              <a:off x="3740151" y="-559583"/>
              <a:ext cx="7865963" cy="9082288"/>
            </a:xfrm>
            <a:prstGeom prst="rect">
              <a:avLst/>
            </a:prstGeom>
            <a:gradFill>
              <a:gsLst>
                <a:gs pos="30000">
                  <a:srgbClr val="E8E6E6"/>
                </a:gs>
                <a:gs pos="100000">
                  <a:srgbClr val="E8E6E6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767" name="Google Shape;767;p5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095500" y="504825"/>
            <a:ext cx="7480301" cy="3743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1" name="Google Shape;771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5886" y="1505592"/>
            <a:ext cx="4060625" cy="30512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72" name="Google Shape;772;p52"/>
          <p:cNvSpPr txBox="1"/>
          <p:nvPr/>
        </p:nvSpPr>
        <p:spPr>
          <a:xfrm>
            <a:off x="1132003" y="4953509"/>
            <a:ext cx="2968390" cy="615738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rgbClr val="27478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/>
                <a:sym typeface="Times New Roman"/>
              </a:rPr>
              <a:t>Transshipment Lost  </a:t>
            </a:r>
            <a:endParaRPr sz="1800" b="1" dirty="0">
              <a:solidFill>
                <a:srgbClr val="27478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/>
              <a:sym typeface="Times New Roman"/>
            </a:endParaRPr>
          </a:p>
        </p:txBody>
      </p:sp>
      <p:sp>
        <p:nvSpPr>
          <p:cNvPr id="11" name="Google Shape;130;p12">
            <a:extLst>
              <a:ext uri="{FF2B5EF4-FFF2-40B4-BE49-F238E27FC236}">
                <a16:creationId xmlns:a16="http://schemas.microsoft.com/office/drawing/2014/main" id="{9DAFBC69-7D8F-154E-85A5-9EDED1AAE457}"/>
              </a:ext>
            </a:extLst>
          </p:cNvPr>
          <p:cNvSpPr txBox="1"/>
          <p:nvPr/>
        </p:nvSpPr>
        <p:spPr>
          <a:xfrm>
            <a:off x="0" y="188912"/>
            <a:ext cx="144600" cy="463500"/>
          </a:xfrm>
          <a:prstGeom prst="rect">
            <a:avLst/>
          </a:prstGeom>
          <a:solidFill>
            <a:srgbClr val="1C488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文本框 10">
            <a:extLst>
              <a:ext uri="{FF2B5EF4-FFF2-40B4-BE49-F238E27FC236}">
                <a16:creationId xmlns:a16="http://schemas.microsoft.com/office/drawing/2014/main" id="{2B29BDB4-A4D8-8448-9B21-C379157C98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4624" y="220663"/>
            <a:ext cx="9921876" cy="477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400" b="1" dirty="0">
                <a:solidFill>
                  <a:srgbClr val="27478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“Dynamic System”--- Lost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6" name="Google Shape;806;p5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95500" y="504825"/>
            <a:ext cx="7480301" cy="3743325"/>
          </a:xfrm>
          <a:prstGeom prst="rect">
            <a:avLst/>
          </a:prstGeom>
          <a:noFill/>
          <a:ln>
            <a:noFill/>
          </a:ln>
        </p:spPr>
      </p:pic>
      <p:sp>
        <p:nvSpPr>
          <p:cNvPr id="807" name="Google Shape;807;p54"/>
          <p:cNvSpPr txBox="1"/>
          <p:nvPr/>
        </p:nvSpPr>
        <p:spPr>
          <a:xfrm>
            <a:off x="0" y="6120275"/>
            <a:ext cx="12192000" cy="737700"/>
          </a:xfrm>
          <a:prstGeom prst="rect">
            <a:avLst/>
          </a:prstGeom>
          <a:solidFill>
            <a:srgbClr val="1C488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8" name="Google Shape;808;p54"/>
          <p:cNvSpPr txBox="1"/>
          <p:nvPr/>
        </p:nvSpPr>
        <p:spPr>
          <a:xfrm>
            <a:off x="318700" y="182150"/>
            <a:ext cx="92571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885"/>
              </a:buClr>
              <a:buSzPts val="4800"/>
              <a:buFont typeface="Microsoft Yahei"/>
              <a:buNone/>
            </a:pPr>
            <a:r>
              <a:rPr lang="en-US" sz="2500" b="1" dirty="0">
                <a:solidFill>
                  <a:srgbClr val="1C4885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/>
                <a:sym typeface="Times New Roman"/>
              </a:rPr>
              <a:t>Adam </a:t>
            </a:r>
            <a:endParaRPr sz="2500" b="1" dirty="0">
              <a:solidFill>
                <a:srgbClr val="1C4885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/>
              <a:sym typeface="Times New Roman"/>
            </a:endParaRPr>
          </a:p>
        </p:txBody>
      </p:sp>
      <p:sp>
        <p:nvSpPr>
          <p:cNvPr id="809" name="Google Shape;809;p54"/>
          <p:cNvSpPr txBox="1"/>
          <p:nvPr/>
        </p:nvSpPr>
        <p:spPr>
          <a:xfrm>
            <a:off x="0" y="188912"/>
            <a:ext cx="144600" cy="463500"/>
          </a:xfrm>
          <a:prstGeom prst="rect">
            <a:avLst/>
          </a:prstGeom>
          <a:solidFill>
            <a:srgbClr val="1C488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10" name="Google Shape;810;p54"/>
          <p:cNvGrpSpPr/>
          <p:nvPr/>
        </p:nvGrpSpPr>
        <p:grpSpPr>
          <a:xfrm>
            <a:off x="5619137" y="4037837"/>
            <a:ext cx="6776991" cy="4229160"/>
            <a:chOff x="0" y="0"/>
            <a:chExt cx="5324474" cy="3322982"/>
          </a:xfrm>
        </p:grpSpPr>
        <p:pic>
          <p:nvPicPr>
            <p:cNvPr id="811" name="Google Shape;811;p54"/>
            <p:cNvPicPr preferRelativeResize="0"/>
            <p:nvPr/>
          </p:nvPicPr>
          <p:blipFill rotWithShape="1">
            <a:blip r:embed="rId4">
              <a:alphaModFix amt="44000"/>
            </a:blip>
            <a:srcRect b="52040"/>
            <a:stretch/>
          </p:blipFill>
          <p:spPr>
            <a:xfrm>
              <a:off x="6344" y="0"/>
              <a:ext cx="5318130" cy="16424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2" name="Google Shape;812;p54"/>
            <p:cNvPicPr preferRelativeResize="0"/>
            <p:nvPr/>
          </p:nvPicPr>
          <p:blipFill rotWithShape="1">
            <a:blip r:embed="rId4">
              <a:alphaModFix amt="44000"/>
            </a:blip>
            <a:srcRect t="50631" r="2629"/>
            <a:stretch/>
          </p:blipFill>
          <p:spPr>
            <a:xfrm>
              <a:off x="0" y="1632435"/>
              <a:ext cx="5178428" cy="16905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813" name="Google Shape;813;p54"/>
          <p:cNvPicPr preferRelativeResize="0"/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</a:blip>
          <a:stretch>
            <a:fillRect/>
          </a:stretch>
        </p:blipFill>
        <p:spPr>
          <a:xfrm>
            <a:off x="1243075" y="1591225"/>
            <a:ext cx="3483150" cy="1077275"/>
          </a:xfrm>
          <a:prstGeom prst="rect">
            <a:avLst/>
          </a:prstGeom>
          <a:noFill/>
          <a:ln>
            <a:noFill/>
          </a:ln>
        </p:spPr>
      </p:pic>
      <p:sp>
        <p:nvSpPr>
          <p:cNvPr id="814" name="Google Shape;814;p54"/>
          <p:cNvSpPr txBox="1"/>
          <p:nvPr/>
        </p:nvSpPr>
        <p:spPr>
          <a:xfrm>
            <a:off x="711575" y="945000"/>
            <a:ext cx="2712600" cy="556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5560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●"/>
            </a:pPr>
            <a:r>
              <a:rPr lang="en-US" sz="2000" b="1" dirty="0">
                <a:solidFill>
                  <a:schemeClr val="dk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/>
                <a:sym typeface="Times New Roman"/>
              </a:rPr>
              <a:t>SGDM  </a:t>
            </a:r>
            <a:endParaRPr sz="1800" b="1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/>
              <a:sym typeface="Times New Roman"/>
            </a:endParaRPr>
          </a:p>
        </p:txBody>
      </p:sp>
      <p:pic>
        <p:nvPicPr>
          <p:cNvPr id="815" name="Google Shape;815;p54"/>
          <p:cNvPicPr preferRelativeResize="0"/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</a:blip>
          <a:stretch>
            <a:fillRect/>
          </a:stretch>
        </p:blipFill>
        <p:spPr>
          <a:xfrm>
            <a:off x="1243075" y="3931100"/>
            <a:ext cx="3483150" cy="2020969"/>
          </a:xfrm>
          <a:prstGeom prst="rect">
            <a:avLst/>
          </a:prstGeom>
          <a:noFill/>
          <a:ln>
            <a:noFill/>
          </a:ln>
        </p:spPr>
      </p:pic>
      <p:sp>
        <p:nvSpPr>
          <p:cNvPr id="816" name="Google Shape;816;p54"/>
          <p:cNvSpPr txBox="1"/>
          <p:nvPr/>
        </p:nvSpPr>
        <p:spPr>
          <a:xfrm>
            <a:off x="711575" y="3346500"/>
            <a:ext cx="2712600" cy="556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5560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●"/>
            </a:pPr>
            <a:r>
              <a:rPr lang="en-US" sz="2000" b="1">
                <a:solidFill>
                  <a:schemeClr val="dk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/>
                <a:sym typeface="Times New Roman"/>
              </a:rPr>
              <a:t>RMSProp  </a:t>
            </a:r>
            <a:endParaRPr sz="1800" b="1">
              <a:latin typeface="Microsoft YaHei" panose="020B0503020204020204" pitchFamily="34" charset="-122"/>
              <a:ea typeface="Microsoft YaHei" panose="020B0503020204020204" pitchFamily="34" charset="-122"/>
              <a:cs typeface="Times New Roman"/>
              <a:sym typeface="Times New Roman"/>
            </a:endParaRPr>
          </a:p>
        </p:txBody>
      </p:sp>
      <p:sp>
        <p:nvSpPr>
          <p:cNvPr id="817" name="Google Shape;817;p54"/>
          <p:cNvSpPr/>
          <p:nvPr/>
        </p:nvSpPr>
        <p:spPr>
          <a:xfrm>
            <a:off x="2660575" y="2925000"/>
            <a:ext cx="380100" cy="421500"/>
          </a:xfrm>
          <a:prstGeom prst="mathPlus">
            <a:avLst>
              <a:gd name="adj1" fmla="val 23520"/>
            </a:avLst>
          </a:prstGeom>
          <a:solidFill>
            <a:srgbClr val="1C488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8" name="Google Shape;818;p54"/>
          <p:cNvSpPr/>
          <p:nvPr/>
        </p:nvSpPr>
        <p:spPr>
          <a:xfrm>
            <a:off x="5034700" y="2941500"/>
            <a:ext cx="1470900" cy="4215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1C488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9" name="Google Shape;819;p54"/>
          <p:cNvSpPr txBox="1"/>
          <p:nvPr/>
        </p:nvSpPr>
        <p:spPr>
          <a:xfrm>
            <a:off x="7190650" y="669355"/>
            <a:ext cx="2712600" cy="587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22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/>
                <a:sym typeface="Times New Roman"/>
              </a:rPr>
              <a:t>Adam</a:t>
            </a:r>
            <a:r>
              <a:rPr lang="en-US" sz="20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/>
                <a:sym typeface="Times New Roman"/>
              </a:rPr>
              <a:t> </a:t>
            </a:r>
            <a:r>
              <a:rPr lang="en-US" sz="2000" b="1" dirty="0">
                <a:solidFill>
                  <a:schemeClr val="dk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/>
                <a:sym typeface="Times New Roman"/>
              </a:rPr>
              <a:t> </a:t>
            </a:r>
            <a:endParaRPr sz="1800" b="1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/>
              <a:sym typeface="Times New Roman"/>
            </a:endParaRPr>
          </a:p>
        </p:txBody>
      </p:sp>
      <p:pic>
        <p:nvPicPr>
          <p:cNvPr id="820" name="Google Shape;820;p54"/>
          <p:cNvPicPr preferRelativeResize="0"/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</a:blip>
          <a:stretch>
            <a:fillRect/>
          </a:stretch>
        </p:blipFill>
        <p:spPr>
          <a:xfrm>
            <a:off x="7122537" y="1421337"/>
            <a:ext cx="3112938" cy="4342924"/>
          </a:xfrm>
          <a:prstGeom prst="rect">
            <a:avLst/>
          </a:prstGeom>
          <a:noFill/>
          <a:ln>
            <a:noFill/>
          </a:ln>
        </p:spPr>
      </p:pic>
      <p:sp>
        <p:nvSpPr>
          <p:cNvPr id="821" name="Google Shape;821;p54"/>
          <p:cNvSpPr/>
          <p:nvPr/>
        </p:nvSpPr>
        <p:spPr>
          <a:xfrm>
            <a:off x="1964725" y="2199500"/>
            <a:ext cx="889800" cy="4326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2" name="Google Shape;822;p54"/>
          <p:cNvSpPr/>
          <p:nvPr/>
        </p:nvSpPr>
        <p:spPr>
          <a:xfrm>
            <a:off x="2796725" y="3854900"/>
            <a:ext cx="502500" cy="737700"/>
          </a:xfrm>
          <a:prstGeom prst="rect">
            <a:avLst/>
          </a:prstGeom>
          <a:noFill/>
          <a:ln w="28575" cap="flat" cmpd="sng">
            <a:solidFill>
              <a:srgbClr val="FDB81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3" name="Google Shape;823;p54"/>
          <p:cNvSpPr/>
          <p:nvPr/>
        </p:nvSpPr>
        <p:spPr>
          <a:xfrm>
            <a:off x="9652000" y="1513800"/>
            <a:ext cx="502500" cy="4326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4" name="Google Shape;824;p54"/>
          <p:cNvSpPr/>
          <p:nvPr/>
        </p:nvSpPr>
        <p:spPr>
          <a:xfrm>
            <a:off x="8756375" y="1421325"/>
            <a:ext cx="889800" cy="737700"/>
          </a:xfrm>
          <a:prstGeom prst="rect">
            <a:avLst/>
          </a:prstGeom>
          <a:noFill/>
          <a:ln w="28575" cap="flat" cmpd="sng">
            <a:solidFill>
              <a:srgbClr val="FDB81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6461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矩形 6">
            <a:extLst>
              <a:ext uri="{FF2B5EF4-FFF2-40B4-BE49-F238E27FC236}">
                <a16:creationId xmlns:a16="http://schemas.microsoft.com/office/drawing/2014/main" id="{854F6C68-50AA-764A-B4E2-01C85F4005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52663" y="0"/>
            <a:ext cx="5950693" cy="6858000"/>
          </a:xfrm>
          <a:prstGeom prst="rect">
            <a:avLst/>
          </a:prstGeom>
          <a:solidFill>
            <a:srgbClr val="1C48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grpSp>
        <p:nvGrpSpPr>
          <p:cNvPr id="123" name="Google Shape;123;p12"/>
          <p:cNvGrpSpPr/>
          <p:nvPr/>
        </p:nvGrpSpPr>
        <p:grpSpPr>
          <a:xfrm>
            <a:off x="5623174" y="4777046"/>
            <a:ext cx="6776991" cy="4229160"/>
            <a:chOff x="0" y="0"/>
            <a:chExt cx="5324474" cy="3322982"/>
          </a:xfrm>
        </p:grpSpPr>
        <p:pic>
          <p:nvPicPr>
            <p:cNvPr id="124" name="Google Shape;124;p12"/>
            <p:cNvPicPr preferRelativeResize="0"/>
            <p:nvPr/>
          </p:nvPicPr>
          <p:blipFill rotWithShape="1">
            <a:blip r:embed="rId3">
              <a:alphaModFix/>
            </a:blip>
            <a:srcRect b="52040"/>
            <a:stretch/>
          </p:blipFill>
          <p:spPr>
            <a:xfrm>
              <a:off x="6344" y="0"/>
              <a:ext cx="5318130" cy="16424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5" name="Google Shape;125;p12"/>
            <p:cNvPicPr preferRelativeResize="0"/>
            <p:nvPr/>
          </p:nvPicPr>
          <p:blipFill rotWithShape="1">
            <a:blip r:embed="rId3">
              <a:alphaModFix/>
            </a:blip>
            <a:srcRect t="50631" r="2629"/>
            <a:stretch/>
          </p:blipFill>
          <p:spPr>
            <a:xfrm>
              <a:off x="0" y="1632435"/>
              <a:ext cx="5178428" cy="169054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0" name="Google Shape;130;p12"/>
          <p:cNvSpPr txBox="1"/>
          <p:nvPr/>
        </p:nvSpPr>
        <p:spPr>
          <a:xfrm>
            <a:off x="0" y="188912"/>
            <a:ext cx="144600" cy="463500"/>
          </a:xfrm>
          <a:prstGeom prst="rect">
            <a:avLst/>
          </a:prstGeom>
          <a:solidFill>
            <a:srgbClr val="1C488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p12"/>
          <p:cNvSpPr txBox="1"/>
          <p:nvPr/>
        </p:nvSpPr>
        <p:spPr>
          <a:xfrm>
            <a:off x="7302963" y="3190653"/>
            <a:ext cx="3910672" cy="476693"/>
          </a:xfrm>
          <a:prstGeom prst="roundRect">
            <a:avLst/>
          </a:prstGeom>
          <a:solidFill>
            <a:srgbClr val="EFB335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-US" sz="1600" b="1" dirty="0">
                <a:solidFill>
                  <a:srgbClr val="1B4885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/>
                <a:sym typeface="Times New Roman"/>
              </a:rPr>
              <a:t>Stage 1: Order-up-to S</a:t>
            </a:r>
            <a:endParaRPr sz="1600" b="1" dirty="0">
              <a:solidFill>
                <a:srgbClr val="1B4885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A1287FF-B41D-C642-83D9-97F50A7011F3}"/>
              </a:ext>
            </a:extLst>
          </p:cNvPr>
          <p:cNvGrpSpPr/>
          <p:nvPr/>
        </p:nvGrpSpPr>
        <p:grpSpPr>
          <a:xfrm>
            <a:off x="493062" y="1901068"/>
            <a:ext cx="5683148" cy="4307310"/>
            <a:chOff x="313927" y="993631"/>
            <a:chExt cx="5683148" cy="4307310"/>
          </a:xfrm>
        </p:grpSpPr>
        <p:pic>
          <p:nvPicPr>
            <p:cNvPr id="28" name="Picture 27" descr="Diagram&#10;&#10;Description automatically generated">
              <a:extLst>
                <a:ext uri="{FF2B5EF4-FFF2-40B4-BE49-F238E27FC236}">
                  <a16:creationId xmlns:a16="http://schemas.microsoft.com/office/drawing/2014/main" id="{7676969A-7E13-8D4E-B0B0-E5892E8C638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13927" y="993631"/>
              <a:ext cx="5683148" cy="4305222"/>
            </a:xfrm>
            <a:prstGeom prst="rect">
              <a:avLst/>
            </a:prstGeom>
          </p:spPr>
        </p:pic>
        <p:pic>
          <p:nvPicPr>
            <p:cNvPr id="3" name="Picture 2" descr="Diagram&#10;&#10;Description automatically generated">
              <a:extLst>
                <a:ext uri="{FF2B5EF4-FFF2-40B4-BE49-F238E27FC236}">
                  <a16:creationId xmlns:a16="http://schemas.microsoft.com/office/drawing/2014/main" id="{CB287818-7646-694A-99C4-5D81E22904C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13927" y="995719"/>
              <a:ext cx="5683148" cy="4305222"/>
            </a:xfrm>
            <a:prstGeom prst="rect">
              <a:avLst/>
            </a:prstGeom>
          </p:spPr>
        </p:pic>
        <p:sp>
          <p:nvSpPr>
            <p:cNvPr id="131" name="Google Shape;131;p12"/>
            <p:cNvSpPr/>
            <p:nvPr/>
          </p:nvSpPr>
          <p:spPr>
            <a:xfrm>
              <a:off x="1112625" y="1263770"/>
              <a:ext cx="258600" cy="255594"/>
            </a:xfrm>
            <a:prstGeom prst="flowChartConnector">
              <a:avLst/>
            </a:prstGeom>
            <a:noFill/>
            <a:ln w="28575" cap="flat" cmpd="sng">
              <a:solidFill>
                <a:srgbClr val="1B488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2"/>
            <p:cNvSpPr txBox="1"/>
            <p:nvPr/>
          </p:nvSpPr>
          <p:spPr>
            <a:xfrm>
              <a:off x="474200" y="1194434"/>
              <a:ext cx="30037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 i="1" dirty="0">
                  <a:solidFill>
                    <a:srgbClr val="1B4885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Calibri"/>
                  <a:sym typeface="Calibri"/>
                </a:rPr>
                <a:t>S</a:t>
              </a:r>
              <a:endParaRPr b="1" i="1" dirty="0">
                <a:solidFill>
                  <a:srgbClr val="1B4885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Calibri"/>
                <a:sym typeface="Calibri"/>
              </a:endParaRPr>
            </a:p>
          </p:txBody>
        </p:sp>
        <p:cxnSp>
          <p:nvCxnSpPr>
            <p:cNvPr id="143" name="Google Shape;143;p12"/>
            <p:cNvCxnSpPr>
              <a:cxnSpLocks/>
              <a:stCxn id="142" idx="3"/>
              <a:endCxn id="131" idx="2"/>
            </p:cNvCxnSpPr>
            <p:nvPr/>
          </p:nvCxnSpPr>
          <p:spPr>
            <a:xfrm flipV="1">
              <a:off x="774570" y="1391567"/>
              <a:ext cx="338055" cy="2967"/>
            </a:xfrm>
            <a:prstGeom prst="straightConnector1">
              <a:avLst/>
            </a:prstGeom>
            <a:noFill/>
            <a:ln w="28575" cap="flat" cmpd="sng">
              <a:solidFill>
                <a:srgbClr val="1B4885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8C56ED4-4964-D941-9CBB-5104079A7043}"/>
              </a:ext>
            </a:extLst>
          </p:cNvPr>
          <p:cNvCxnSpPr/>
          <p:nvPr/>
        </p:nvCxnSpPr>
        <p:spPr>
          <a:xfrm>
            <a:off x="6684579" y="1185026"/>
            <a:ext cx="0" cy="5023352"/>
          </a:xfrm>
          <a:prstGeom prst="line">
            <a:avLst/>
          </a:prstGeom>
          <a:ln w="28575">
            <a:solidFill>
              <a:srgbClr val="1B4885"/>
            </a:solidFill>
            <a:prstDash val="dashDot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文本框 10">
            <a:extLst>
              <a:ext uri="{FF2B5EF4-FFF2-40B4-BE49-F238E27FC236}">
                <a16:creationId xmlns:a16="http://schemas.microsoft.com/office/drawing/2014/main" id="{7AB46ABF-37A0-314C-BF4E-FEF301E91C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4625" y="220663"/>
            <a:ext cx="802344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400" b="1" dirty="0">
                <a:solidFill>
                  <a:srgbClr val="27478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Background ---- Transshipment model    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(Given S)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D8C4A67A-EE0E-B443-AC7B-11DB639F7211}"/>
              </a:ext>
            </a:extLst>
          </p:cNvPr>
          <p:cNvGrpSpPr/>
          <p:nvPr/>
        </p:nvGrpSpPr>
        <p:grpSpPr>
          <a:xfrm flipV="1">
            <a:off x="-963240" y="5462661"/>
            <a:ext cx="4564056" cy="1881523"/>
            <a:chOff x="-728843" y="-565600"/>
            <a:chExt cx="4564056" cy="1881523"/>
          </a:xfrm>
        </p:grpSpPr>
        <p:sp>
          <p:nvSpPr>
            <p:cNvPr id="36" name="Parallelogram 35">
              <a:extLst>
                <a:ext uri="{FF2B5EF4-FFF2-40B4-BE49-F238E27FC236}">
                  <a16:creationId xmlns:a16="http://schemas.microsoft.com/office/drawing/2014/main" id="{7AABBD80-E0AB-9144-B7CA-DA8E0211EBEB}"/>
                </a:ext>
              </a:extLst>
            </p:cNvPr>
            <p:cNvSpPr/>
            <p:nvPr/>
          </p:nvSpPr>
          <p:spPr>
            <a:xfrm rot="20374282">
              <a:off x="-728843" y="-565600"/>
              <a:ext cx="4564056" cy="1260379"/>
            </a:xfrm>
            <a:prstGeom prst="parallelogram">
              <a:avLst/>
            </a:prstGeom>
            <a:solidFill>
              <a:srgbClr val="1B4885">
                <a:alpha val="4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37" name="Parallelogram 36">
              <a:extLst>
                <a:ext uri="{FF2B5EF4-FFF2-40B4-BE49-F238E27FC236}">
                  <a16:creationId xmlns:a16="http://schemas.microsoft.com/office/drawing/2014/main" id="{7CE53E2A-7683-7B4B-B8DA-32C849CECE2F}"/>
                </a:ext>
              </a:extLst>
            </p:cNvPr>
            <p:cNvSpPr/>
            <p:nvPr/>
          </p:nvSpPr>
          <p:spPr>
            <a:xfrm rot="20374282">
              <a:off x="376863" y="424772"/>
              <a:ext cx="2174660" cy="891151"/>
            </a:xfrm>
            <a:prstGeom prst="parallelogram">
              <a:avLst/>
            </a:prstGeom>
            <a:solidFill>
              <a:schemeClr val="accent1">
                <a:lumMod val="60000"/>
                <a:lumOff val="40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</p:grpSp>
    </p:spTree>
    <p:extLst>
      <p:ext uri="{BB962C8B-B14F-4D97-AF65-F5344CB8AC3E}">
        <p14:creationId xmlns:p14="http://schemas.microsoft.com/office/powerpoint/2010/main" val="1190099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8E3BC37-DFF9-3947-94DF-854B79BC35B8}"/>
              </a:ext>
            </a:extLst>
          </p:cNvPr>
          <p:cNvCxnSpPr/>
          <p:nvPr/>
        </p:nvCxnSpPr>
        <p:spPr bwMode="auto">
          <a:xfrm>
            <a:off x="1407459" y="5380645"/>
            <a:ext cx="9561528" cy="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rgbClr val="1B4885">
                <a:alpha val="55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8194" name="图片 20">
            <a:extLst>
              <a:ext uri="{FF2B5EF4-FFF2-40B4-BE49-F238E27FC236}">
                <a16:creationId xmlns:a16="http://schemas.microsoft.com/office/drawing/2014/main" id="{6E82FD13-3327-7849-B208-BA01E7A259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2075" y="354013"/>
            <a:ext cx="7481888" cy="3743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3EB0DC44-4C59-9D47-8D45-2F9ECBF3D7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1627804"/>
              </p:ext>
            </p:extLst>
          </p:nvPr>
        </p:nvGraphicFramePr>
        <p:xfrm>
          <a:off x="698103" y="1243439"/>
          <a:ext cx="10795794" cy="244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86679">
                  <a:extLst>
                    <a:ext uri="{9D8B030D-6E8A-4147-A177-3AD203B41FA5}">
                      <a16:colId xmlns:a16="http://schemas.microsoft.com/office/drawing/2014/main" val="875193116"/>
                    </a:ext>
                  </a:extLst>
                </a:gridCol>
                <a:gridCol w="1910443">
                  <a:extLst>
                    <a:ext uri="{9D8B030D-6E8A-4147-A177-3AD203B41FA5}">
                      <a16:colId xmlns:a16="http://schemas.microsoft.com/office/drawing/2014/main" val="1882221577"/>
                    </a:ext>
                  </a:extLst>
                </a:gridCol>
                <a:gridCol w="3310947">
                  <a:extLst>
                    <a:ext uri="{9D8B030D-6E8A-4147-A177-3AD203B41FA5}">
                      <a16:colId xmlns:a16="http://schemas.microsoft.com/office/drawing/2014/main" val="3384748212"/>
                    </a:ext>
                  </a:extLst>
                </a:gridCol>
                <a:gridCol w="1244725">
                  <a:extLst>
                    <a:ext uri="{9D8B030D-6E8A-4147-A177-3AD203B41FA5}">
                      <a16:colId xmlns:a16="http://schemas.microsoft.com/office/drawing/2014/main" val="2586855184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785288851"/>
                    </a:ext>
                  </a:extLst>
                </a:gridCol>
              </a:tblGrid>
              <a:tr h="768400">
                <a:tc>
                  <a:txBody>
                    <a:bodyPr/>
                    <a:lstStyle/>
                    <a:p>
                      <a:pPr algn="ctr"/>
                      <a:r>
                        <a:rPr lang="en-CN" dirty="0">
                          <a:latin typeface="Times New Roman" panose="02020603050405020304" pitchFamily="18" charset="0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All-in-One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B488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dirty="0">
                          <a:latin typeface="Times New Roman" panose="02020603050405020304" pitchFamily="18" charset="0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Stochastic Approximation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B488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dirty="0">
                          <a:latin typeface="Times New Roman" panose="02020603050405020304" pitchFamily="18" charset="0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Stochastic Decomposition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B488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dirty="0">
                          <a:latin typeface="Times New Roman" panose="02020603050405020304" pitchFamily="18" charset="0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Creative Ideas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B488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dirty="0">
                          <a:latin typeface="Times New Roman" panose="02020603050405020304" pitchFamily="18" charset="0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Report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B48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1616798"/>
                  </a:ext>
                </a:extLst>
              </a:tr>
              <a:tr h="485067">
                <a:tc rowSpan="2">
                  <a:txBody>
                    <a:bodyPr/>
                    <a:lstStyle/>
                    <a:p>
                      <a:pPr algn="l"/>
                      <a:r>
                        <a:rPr lang="en-CN" b="1" dirty="0">
                          <a:solidFill>
                            <a:srgbClr val="1B4885"/>
                          </a:solidFill>
                          <a:latin typeface="Times New Roman" panose="02020603050405020304" pitchFamily="18" charset="0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Qianran Ma &amp; Yanan Zhou: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CN" dirty="0">
                          <a:solidFill>
                            <a:srgbClr val="1B4885"/>
                          </a:solidFill>
                          <a:latin typeface="Times New Roman" panose="02020603050405020304" pitchFamily="18" charset="0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Original Algorithm Code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rgbClr val="1B4885"/>
                          </a:solidFill>
                          <a:latin typeface="Times New Roman" panose="02020603050405020304" pitchFamily="18" charset="0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O</a:t>
                      </a:r>
                      <a:r>
                        <a:rPr lang="en-CN" dirty="0">
                          <a:solidFill>
                            <a:srgbClr val="1B4885"/>
                          </a:solidFill>
                          <a:latin typeface="Times New Roman" panose="02020603050405020304" pitchFamily="18" charset="0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ptimization with different 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579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N" b="1" dirty="0">
                          <a:solidFill>
                            <a:srgbClr val="1B4885"/>
                          </a:solidFill>
                          <a:latin typeface="Times New Roman" panose="02020603050405020304" pitchFamily="18" charset="0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Wanning Li: 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CN" dirty="0">
                          <a:solidFill>
                            <a:srgbClr val="1B4885"/>
                          </a:solidFill>
                          <a:latin typeface="Times New Roman" panose="02020603050405020304" pitchFamily="18" charset="0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Stage 2 Code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CN" dirty="0">
                          <a:solidFill>
                            <a:srgbClr val="1B4885"/>
                          </a:solidFill>
                          <a:latin typeface="Times New Roman" panose="02020603050405020304" pitchFamily="18" charset="0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Early Stopping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CN" dirty="0">
                          <a:solidFill>
                            <a:srgbClr val="1B4885"/>
                          </a:solidFill>
                          <a:latin typeface="Times New Roman" panose="02020603050405020304" pitchFamily="18" charset="0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SMGD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579">
                        <a:alpha val="10000"/>
                      </a:srgb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/>
                      <a:r>
                        <a:rPr lang="en-CN" b="1" dirty="0">
                          <a:solidFill>
                            <a:srgbClr val="1B4885"/>
                          </a:solidFill>
                          <a:latin typeface="Times New Roman" panose="02020603050405020304" pitchFamily="18" charset="0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Qianran Ma &amp; Yanan Zhou: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CN" dirty="0">
                          <a:solidFill>
                            <a:srgbClr val="1B4885"/>
                          </a:solidFill>
                          <a:latin typeface="Times New Roman" panose="02020603050405020304" pitchFamily="18" charset="0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Set</a:t>
                      </a:r>
                      <a:r>
                        <a:rPr lang="zh-CN" altLang="en-US" dirty="0">
                          <a:solidFill>
                            <a:srgbClr val="1B4885"/>
                          </a:solidFill>
                          <a:latin typeface="Times New Roman" panose="02020603050405020304" pitchFamily="18" charset="0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CN" dirty="0">
                          <a:solidFill>
                            <a:srgbClr val="1B4885"/>
                          </a:solidFill>
                          <a:latin typeface="Times New Roman" panose="02020603050405020304" pitchFamily="18" charset="0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up the model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CN" dirty="0">
                          <a:solidFill>
                            <a:srgbClr val="1B4885"/>
                          </a:solidFill>
                          <a:latin typeface="Times New Roman" panose="02020603050405020304" pitchFamily="18" charset="0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Solve by twoSD Solver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579">
                        <a:alpha val="10000"/>
                      </a:srgb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CN" b="1" dirty="0">
                          <a:solidFill>
                            <a:srgbClr val="1B4885"/>
                          </a:solidFill>
                          <a:latin typeface="Times New Roman" panose="02020603050405020304" pitchFamily="18" charset="0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All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579">
                        <a:alpha val="10000"/>
                      </a:srgb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CN" b="1" dirty="0">
                          <a:solidFill>
                            <a:srgbClr val="1B4885"/>
                          </a:solidFill>
                          <a:latin typeface="Times New Roman" panose="02020603050405020304" pitchFamily="18" charset="0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All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579">
                        <a:alpha val="1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9296774"/>
                  </a:ext>
                </a:extLst>
              </a:tr>
              <a:tr h="485067">
                <a:tc vMerge="1">
                  <a:txBody>
                    <a:bodyPr/>
                    <a:lstStyle/>
                    <a:p>
                      <a:pPr algn="l"/>
                      <a:endParaRPr lang="en-CN" dirty="0">
                        <a:latin typeface="Times New Roman" panose="02020603050405020304" pitchFamily="18" charset="0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N" b="1" dirty="0">
                          <a:solidFill>
                            <a:srgbClr val="1B4885"/>
                          </a:solidFill>
                          <a:latin typeface="Times New Roman" panose="02020603050405020304" pitchFamily="18" charset="0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Yuxuan Cheng: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CN" dirty="0">
                          <a:solidFill>
                            <a:srgbClr val="1B4885"/>
                          </a:solidFill>
                          <a:latin typeface="Times New Roman" panose="02020603050405020304" pitchFamily="18" charset="0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Stage 1 Code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CN" dirty="0">
                          <a:solidFill>
                            <a:srgbClr val="1B4885"/>
                          </a:solidFill>
                          <a:latin typeface="Times New Roman" panose="02020603050405020304" pitchFamily="18" charset="0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Lost Package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579">
                        <a:alpha val="10000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/>
                      <a:endParaRPr lang="en-CN" dirty="0">
                        <a:latin typeface="Times New Roman" panose="02020603050405020304" pitchFamily="18" charset="0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l"/>
                      <a:endParaRPr lang="en-CN" dirty="0">
                        <a:latin typeface="Times New Roman" panose="02020603050405020304" pitchFamily="18" charset="0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l"/>
                      <a:endParaRPr lang="en-CN" dirty="0">
                        <a:latin typeface="Times New Roman" panose="02020603050405020304" pitchFamily="18" charset="0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4160631"/>
                  </a:ext>
                </a:extLst>
              </a:tr>
            </a:tbl>
          </a:graphicData>
        </a:graphic>
      </p:graphicFrame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CEA1C551-7B40-EF4F-909E-DCD5286AF1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2411" y="4869508"/>
            <a:ext cx="652117" cy="652117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FB1155A7-A245-BB4C-B1C9-0C9149BBD8E6}"/>
              </a:ext>
            </a:extLst>
          </p:cNvPr>
          <p:cNvGrpSpPr/>
          <p:nvPr/>
        </p:nvGrpSpPr>
        <p:grpSpPr>
          <a:xfrm>
            <a:off x="521447" y="4903677"/>
            <a:ext cx="987064" cy="817321"/>
            <a:chOff x="769937" y="3560662"/>
            <a:chExt cx="1635197" cy="1353996"/>
          </a:xfrm>
        </p:grpSpPr>
        <p:pic>
          <p:nvPicPr>
            <p:cNvPr id="8" name="Picture 7" descr="Icon&#10;&#10;Description automatically generated">
              <a:extLst>
                <a:ext uri="{FF2B5EF4-FFF2-40B4-BE49-F238E27FC236}">
                  <a16:creationId xmlns:a16="http://schemas.microsoft.com/office/drawing/2014/main" id="{7CC901F7-BACF-284A-BC9E-6A98A47FB7E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9937" y="4097338"/>
              <a:ext cx="841840" cy="817320"/>
            </a:xfrm>
            <a:prstGeom prst="rect">
              <a:avLst/>
            </a:prstGeom>
          </p:spPr>
        </p:pic>
        <p:pic>
          <p:nvPicPr>
            <p:cNvPr id="22" name="Picture 21" descr="Icon&#10;&#10;Description automatically generated">
              <a:extLst>
                <a:ext uri="{FF2B5EF4-FFF2-40B4-BE49-F238E27FC236}">
                  <a16:creationId xmlns:a16="http://schemas.microsoft.com/office/drawing/2014/main" id="{5E35F7EE-B94D-C14D-98E7-DDA98282F59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63294" y="4097338"/>
              <a:ext cx="841840" cy="817320"/>
            </a:xfrm>
            <a:prstGeom prst="rect">
              <a:avLst/>
            </a:prstGeom>
          </p:spPr>
        </p:pic>
        <p:pic>
          <p:nvPicPr>
            <p:cNvPr id="23" name="Picture 22" descr="Icon&#10;&#10;Description automatically generated">
              <a:extLst>
                <a:ext uri="{FF2B5EF4-FFF2-40B4-BE49-F238E27FC236}">
                  <a16:creationId xmlns:a16="http://schemas.microsoft.com/office/drawing/2014/main" id="{155A6D3A-8856-2243-80D9-3B59AD3D1EC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78950" y="3560662"/>
              <a:ext cx="841840" cy="817320"/>
            </a:xfrm>
            <a:prstGeom prst="rect">
              <a:avLst/>
            </a:prstGeom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61DF4FAB-7F3D-6645-9343-F184FBA7ABD7}"/>
              </a:ext>
            </a:extLst>
          </p:cNvPr>
          <p:cNvSpPr txBox="1"/>
          <p:nvPr/>
        </p:nvSpPr>
        <p:spPr>
          <a:xfrm>
            <a:off x="2121562" y="5461847"/>
            <a:ext cx="18084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1400" b="1" dirty="0">
                <a:solidFill>
                  <a:srgbClr val="1B488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 Study</a:t>
            </a:r>
          </a:p>
          <a:p>
            <a:r>
              <a:rPr lang="en-CN" sz="1400" b="1" dirty="0">
                <a:solidFill>
                  <a:srgbClr val="1B488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Initial Creative Ideas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D8BF1D7-6521-9F46-9689-92B006605903}"/>
              </a:ext>
            </a:extLst>
          </p:cNvPr>
          <p:cNvSpPr txBox="1"/>
          <p:nvPr/>
        </p:nvSpPr>
        <p:spPr>
          <a:xfrm>
            <a:off x="3612094" y="4673187"/>
            <a:ext cx="24721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1400" b="1" dirty="0">
                <a:solidFill>
                  <a:srgbClr val="1B488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Finish solving</a:t>
            </a:r>
            <a:r>
              <a:rPr lang="zh-CN" altLang="en-US" sz="1400" b="1" dirty="0">
                <a:solidFill>
                  <a:srgbClr val="1B488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CN" sz="1400" b="1" dirty="0">
                <a:solidFill>
                  <a:srgbClr val="1B488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original models</a:t>
            </a:r>
          </a:p>
          <a:p>
            <a:r>
              <a:rPr lang="en-US" sz="1400" b="1" dirty="0">
                <a:solidFill>
                  <a:srgbClr val="1B488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CN" sz="1400" b="1" dirty="0">
                <a:solidFill>
                  <a:srgbClr val="1B488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ore Creative Ideas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2DB47C0-D954-3B41-82E1-A2666E1FC080}"/>
              </a:ext>
            </a:extLst>
          </p:cNvPr>
          <p:cNvSpPr txBox="1"/>
          <p:nvPr/>
        </p:nvSpPr>
        <p:spPr>
          <a:xfrm>
            <a:off x="5168284" y="5573060"/>
            <a:ext cx="2738018" cy="9731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1400" b="1" dirty="0">
                <a:solidFill>
                  <a:srgbClr val="1B488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Finish Some of </a:t>
            </a:r>
            <a:r>
              <a:rPr lang="en-US" sz="1400" b="1" dirty="0">
                <a:solidFill>
                  <a:srgbClr val="1B488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Creative Ideas: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1B488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Early stopping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1B488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SGDM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1B488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Lost packages</a:t>
            </a:r>
            <a:endParaRPr lang="en-CN" sz="1400" b="1" dirty="0">
              <a:solidFill>
                <a:srgbClr val="1B488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00EFCD4A-4030-2C4F-8518-AB842FEDE3C4}"/>
              </a:ext>
            </a:extLst>
          </p:cNvPr>
          <p:cNvSpPr/>
          <p:nvPr/>
        </p:nvSpPr>
        <p:spPr bwMode="auto">
          <a:xfrm>
            <a:off x="1901088" y="5266481"/>
            <a:ext cx="452095" cy="233848"/>
          </a:xfrm>
          <a:prstGeom prst="roundRect">
            <a:avLst/>
          </a:prstGeom>
          <a:solidFill>
            <a:srgbClr val="FFC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CN" sz="900" b="1" dirty="0">
                <a:solidFill>
                  <a:srgbClr val="1B488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2/25</a:t>
            </a:r>
            <a:endParaRPr kumimoji="0" lang="en-CN" sz="900" b="1" i="0" u="none" strike="noStrike" cap="none" normalizeH="0" baseline="0" dirty="0">
              <a:ln>
                <a:noFill/>
              </a:ln>
              <a:solidFill>
                <a:srgbClr val="1B4885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10071F55-29F8-D448-841C-39FF44456B0C}"/>
              </a:ext>
            </a:extLst>
          </p:cNvPr>
          <p:cNvSpPr/>
          <p:nvPr/>
        </p:nvSpPr>
        <p:spPr bwMode="auto">
          <a:xfrm>
            <a:off x="3380157" y="5263721"/>
            <a:ext cx="452095" cy="233848"/>
          </a:xfrm>
          <a:prstGeom prst="roundRect">
            <a:avLst/>
          </a:prstGeom>
          <a:solidFill>
            <a:srgbClr val="FFD57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CN" sz="900" b="1" dirty="0">
                <a:solidFill>
                  <a:srgbClr val="1B488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3/3</a:t>
            </a:r>
            <a:endParaRPr kumimoji="0" lang="en-CN" sz="900" b="1" i="0" u="none" strike="noStrike" cap="none" normalizeH="0" baseline="0" dirty="0">
              <a:ln>
                <a:noFill/>
              </a:ln>
              <a:solidFill>
                <a:srgbClr val="1B4885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1642CB03-31B5-AA4D-9F5C-DFC58E1DD615}"/>
              </a:ext>
            </a:extLst>
          </p:cNvPr>
          <p:cNvSpPr/>
          <p:nvPr/>
        </p:nvSpPr>
        <p:spPr bwMode="auto">
          <a:xfrm>
            <a:off x="4940223" y="5263721"/>
            <a:ext cx="452095" cy="233848"/>
          </a:xfrm>
          <a:prstGeom prst="roundRect">
            <a:avLst/>
          </a:prstGeom>
          <a:solidFill>
            <a:srgbClr val="EDD598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CN" sz="900" b="1" dirty="0">
                <a:solidFill>
                  <a:srgbClr val="1B488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3/6</a:t>
            </a:r>
            <a:endParaRPr kumimoji="0" lang="en-CN" sz="900" b="1" i="0" u="none" strike="noStrike" cap="none" normalizeH="0" baseline="0" dirty="0">
              <a:ln>
                <a:noFill/>
              </a:ln>
              <a:solidFill>
                <a:srgbClr val="1B4885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文本框 10">
            <a:extLst>
              <a:ext uri="{FF2B5EF4-FFF2-40B4-BE49-F238E27FC236}">
                <a16:creationId xmlns:a16="http://schemas.microsoft.com/office/drawing/2014/main" id="{F8FCA762-BC57-C046-8C0B-3932BFAF06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4625" y="220663"/>
            <a:ext cx="547314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b="1" dirty="0">
                <a:solidFill>
                  <a:srgbClr val="1B4885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Contributions &amp; Timeline:</a:t>
            </a:r>
          </a:p>
        </p:txBody>
      </p:sp>
      <p:sp>
        <p:nvSpPr>
          <p:cNvPr id="36" name="矩形 1">
            <a:extLst>
              <a:ext uri="{FF2B5EF4-FFF2-40B4-BE49-F238E27FC236}">
                <a16:creationId xmlns:a16="http://schemas.microsoft.com/office/drawing/2014/main" id="{1D4E939C-3DCD-4444-9966-A2FAF2DC86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88913"/>
            <a:ext cx="144463" cy="463550"/>
          </a:xfrm>
          <a:prstGeom prst="rect">
            <a:avLst/>
          </a:prstGeom>
          <a:solidFill>
            <a:srgbClr val="1C48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4B1BB9D8-2B98-E34A-A210-8AAE1C722A18}"/>
              </a:ext>
            </a:extLst>
          </p:cNvPr>
          <p:cNvSpPr/>
          <p:nvPr/>
        </p:nvSpPr>
        <p:spPr bwMode="auto">
          <a:xfrm>
            <a:off x="6939629" y="5263721"/>
            <a:ext cx="452095" cy="233848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CN" sz="900" b="1" dirty="0">
                <a:solidFill>
                  <a:srgbClr val="1B488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3/20</a:t>
            </a:r>
            <a:endParaRPr kumimoji="0" lang="en-CN" sz="900" b="1" i="0" u="none" strike="noStrike" cap="none" normalizeH="0" baseline="0" dirty="0">
              <a:ln>
                <a:noFill/>
              </a:ln>
              <a:solidFill>
                <a:srgbClr val="1B4885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78822C7D-B8D1-0140-A782-0D0D023972B1}"/>
              </a:ext>
            </a:extLst>
          </p:cNvPr>
          <p:cNvSpPr/>
          <p:nvPr/>
        </p:nvSpPr>
        <p:spPr bwMode="auto">
          <a:xfrm>
            <a:off x="8397327" y="5263721"/>
            <a:ext cx="452095" cy="233848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en-CN" sz="900" b="1" i="0" u="none" strike="noStrike" cap="none" normalizeH="0" baseline="0" dirty="0">
                <a:ln>
                  <a:noFill/>
                </a:ln>
                <a:solidFill>
                  <a:srgbClr val="1B488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4/1</a:t>
            </a: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F5CEFC26-A6C3-A84C-B785-105D3ABAD2D7}"/>
              </a:ext>
            </a:extLst>
          </p:cNvPr>
          <p:cNvSpPr/>
          <p:nvPr/>
        </p:nvSpPr>
        <p:spPr bwMode="auto">
          <a:xfrm>
            <a:off x="9628977" y="5263721"/>
            <a:ext cx="452095" cy="233848"/>
          </a:xfrm>
          <a:prstGeom prst="roundRect">
            <a:avLst/>
          </a:prstGeom>
          <a:solidFill>
            <a:srgbClr val="1B488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CN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5/6</a:t>
            </a:r>
            <a:endParaRPr kumimoji="0" lang="en-CN" sz="9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B1CC888-3B0B-3B47-ABE6-C9B52FED1C4D}"/>
              </a:ext>
            </a:extLst>
          </p:cNvPr>
          <p:cNvSpPr txBox="1"/>
          <p:nvPr/>
        </p:nvSpPr>
        <p:spPr>
          <a:xfrm>
            <a:off x="7102627" y="4892903"/>
            <a:ext cx="21416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N" sz="1400" b="1" dirty="0">
                <a:solidFill>
                  <a:srgbClr val="1B488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Finish All Creative Ideas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FB6EA72-B003-F345-BCA3-A32E7756F8D8}"/>
              </a:ext>
            </a:extLst>
          </p:cNvPr>
          <p:cNvSpPr txBox="1"/>
          <p:nvPr/>
        </p:nvSpPr>
        <p:spPr>
          <a:xfrm>
            <a:off x="8616702" y="5555756"/>
            <a:ext cx="13660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1400" b="1" dirty="0">
                <a:solidFill>
                  <a:srgbClr val="1B488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Drafted Report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875C059-D6A9-3F4D-9EC8-E0642928AABE}"/>
              </a:ext>
            </a:extLst>
          </p:cNvPr>
          <p:cNvSpPr txBox="1"/>
          <p:nvPr/>
        </p:nvSpPr>
        <p:spPr>
          <a:xfrm>
            <a:off x="9852788" y="4892904"/>
            <a:ext cx="10390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1400" b="1" dirty="0">
                <a:solidFill>
                  <a:srgbClr val="1B488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Portfolio!!!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AACC75F-823C-1F42-9D79-CE20F75ECDCF}"/>
              </a:ext>
            </a:extLst>
          </p:cNvPr>
          <p:cNvCxnSpPr>
            <a:stCxn id="19" idx="2"/>
          </p:cNvCxnSpPr>
          <p:nvPr/>
        </p:nvCxnSpPr>
        <p:spPr bwMode="auto">
          <a:xfrm>
            <a:off x="2127136" y="5500329"/>
            <a:ext cx="0" cy="48473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FFB000"/>
            </a:solidFill>
            <a:prstDash val="solid"/>
            <a:round/>
            <a:headEnd type="none" w="med" len="med"/>
            <a:tailEnd type="oval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EFF1D968-9DDA-4F43-BE46-57AF28F7D1B9}"/>
              </a:ext>
            </a:extLst>
          </p:cNvPr>
          <p:cNvCxnSpPr/>
          <p:nvPr/>
        </p:nvCxnSpPr>
        <p:spPr bwMode="auto">
          <a:xfrm>
            <a:off x="5163673" y="5491818"/>
            <a:ext cx="0" cy="105782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EDD598"/>
            </a:solidFill>
            <a:prstDash val="solid"/>
            <a:round/>
            <a:headEnd type="none" w="med" len="med"/>
            <a:tailEnd type="oval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CA32994A-CB23-EA45-ABB1-CF72D79DBC95}"/>
              </a:ext>
            </a:extLst>
          </p:cNvPr>
          <p:cNvCxnSpPr/>
          <p:nvPr/>
        </p:nvCxnSpPr>
        <p:spPr bwMode="auto">
          <a:xfrm>
            <a:off x="8616702" y="5488388"/>
            <a:ext cx="0" cy="37514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accent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oval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8CFDECC3-681E-8546-AED3-DB484AF98329}"/>
              </a:ext>
            </a:extLst>
          </p:cNvPr>
          <p:cNvCxnSpPr/>
          <p:nvPr/>
        </p:nvCxnSpPr>
        <p:spPr bwMode="auto">
          <a:xfrm>
            <a:off x="9855023" y="4888576"/>
            <a:ext cx="0" cy="37514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1B4885"/>
            </a:solidFill>
            <a:prstDash val="solid"/>
            <a:round/>
            <a:headEnd type="oval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1147FDA8-097F-E043-8F1B-6AA590714E15}"/>
              </a:ext>
            </a:extLst>
          </p:cNvPr>
          <p:cNvCxnSpPr/>
          <p:nvPr/>
        </p:nvCxnSpPr>
        <p:spPr bwMode="auto">
          <a:xfrm>
            <a:off x="7165676" y="4908304"/>
            <a:ext cx="0" cy="37514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accent1">
                <a:lumMod val="40000"/>
                <a:lumOff val="60000"/>
              </a:schemeClr>
            </a:solidFill>
            <a:prstDash val="solid"/>
            <a:round/>
            <a:headEnd type="oval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CBB9A9B8-899F-7F4F-9AD7-25A912F16F9A}"/>
              </a:ext>
            </a:extLst>
          </p:cNvPr>
          <p:cNvCxnSpPr/>
          <p:nvPr/>
        </p:nvCxnSpPr>
        <p:spPr bwMode="auto">
          <a:xfrm>
            <a:off x="3606204" y="4673187"/>
            <a:ext cx="0" cy="59053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FFD579"/>
            </a:solidFill>
            <a:prstDash val="solid"/>
            <a:round/>
            <a:headEnd type="oval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442694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6" name="Google Shape;836;p5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95500" y="504825"/>
            <a:ext cx="7480301" cy="3743325"/>
          </a:xfrm>
          <a:prstGeom prst="rect">
            <a:avLst/>
          </a:prstGeom>
          <a:noFill/>
          <a:ln>
            <a:noFill/>
          </a:ln>
        </p:spPr>
      </p:pic>
      <p:sp>
        <p:nvSpPr>
          <p:cNvPr id="837" name="Google Shape;837;p56"/>
          <p:cNvSpPr txBox="1"/>
          <p:nvPr/>
        </p:nvSpPr>
        <p:spPr>
          <a:xfrm>
            <a:off x="318700" y="341425"/>
            <a:ext cx="9257100" cy="12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885"/>
              </a:buClr>
              <a:buSzPts val="4800"/>
              <a:buFont typeface="Microsoft Yahei"/>
              <a:buNone/>
            </a:pPr>
            <a:r>
              <a:rPr lang="en-US" sz="2500" b="1" dirty="0">
                <a:solidFill>
                  <a:srgbClr val="1C4885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/>
                <a:sym typeface="Times New Roman"/>
              </a:rPr>
              <a:t>References:</a:t>
            </a:r>
            <a:endParaRPr sz="2500" b="1" dirty="0">
              <a:solidFill>
                <a:srgbClr val="1C4885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885"/>
              </a:buClr>
              <a:buSzPts val="4800"/>
              <a:buFont typeface="Microsoft Yahei"/>
              <a:buNone/>
            </a:pPr>
            <a:endParaRPr sz="4800" b="1" dirty="0">
              <a:solidFill>
                <a:srgbClr val="1C4885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Microsoft Yahei"/>
              <a:sym typeface="Microsoft Yahei"/>
            </a:endParaRPr>
          </a:p>
        </p:txBody>
      </p:sp>
      <p:sp>
        <p:nvSpPr>
          <p:cNvPr id="838" name="Google Shape;838;p56"/>
          <p:cNvSpPr txBox="1"/>
          <p:nvPr/>
        </p:nvSpPr>
        <p:spPr>
          <a:xfrm>
            <a:off x="395400" y="1244114"/>
            <a:ext cx="11796600" cy="48628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Herer</a:t>
            </a:r>
            <a:r>
              <a:rPr lang="en-US" sz="1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Yale &amp; </a:t>
            </a:r>
            <a:r>
              <a:rPr lang="en-US" sz="16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Tzur</a:t>
            </a:r>
            <a:r>
              <a:rPr lang="en-US" sz="1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Michal &amp; </a:t>
            </a:r>
            <a:r>
              <a:rPr lang="en-US" sz="16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Ucesan</a:t>
            </a:r>
            <a:r>
              <a:rPr lang="en-US" sz="1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-US" sz="16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Enver</a:t>
            </a:r>
            <a:r>
              <a:rPr lang="en-US" sz="1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(2006). The multi-location transshipment problem. IIE Transactions. 38. 185-200. </a:t>
            </a:r>
            <a:endParaRPr sz="16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10.1080/07408170500434539.</a:t>
            </a:r>
            <a:endParaRPr sz="16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Higle</a:t>
            </a:r>
            <a:r>
              <a:rPr lang="en-US" sz="1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Julia &amp; Sen, </a:t>
            </a:r>
            <a:r>
              <a:rPr lang="en-US" sz="16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Suvrajeet</a:t>
            </a:r>
            <a:r>
              <a:rPr lang="en-US" sz="1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(1994). Finite master programs in regularized stochastic decomposition. Math. Program.. 67. 143-168. </a:t>
            </a:r>
            <a:endParaRPr sz="16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10.1007/BF01582219.</a:t>
            </a:r>
            <a:endParaRPr sz="16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latin typeface="Times New Roman"/>
                <a:ea typeface="Times New Roman"/>
                <a:cs typeface="Times New Roman"/>
                <a:sym typeface="Times New Roman"/>
              </a:rPr>
              <a:t>Ruder, Sebastian. (2016). An overview of gradient descent optimization algorithms. </a:t>
            </a:r>
            <a:endParaRPr sz="16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>
                <a:latin typeface="Times New Roman"/>
                <a:ea typeface="Times New Roman"/>
                <a:cs typeface="Times New Roman"/>
                <a:sym typeface="Times New Roman"/>
              </a:rPr>
              <a:t>Sutskever</a:t>
            </a:r>
            <a:r>
              <a:rPr lang="en-US" sz="1600" dirty="0">
                <a:latin typeface="Times New Roman"/>
                <a:ea typeface="Times New Roman"/>
                <a:cs typeface="Times New Roman"/>
                <a:sym typeface="Times New Roman"/>
              </a:rPr>
              <a:t>, I. &amp; Martens, J. &amp; Dahl, G. &amp; Hinton, G.. (2013). On the importance of initialization and momentum in deep learning. 30th </a:t>
            </a:r>
            <a:endParaRPr sz="16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latin typeface="Times New Roman"/>
                <a:ea typeface="Times New Roman"/>
                <a:cs typeface="Times New Roman"/>
                <a:sym typeface="Times New Roman"/>
              </a:rPr>
              <a:t>International Conference on Machine Learning, ICML 2013. 1139-1147.  </a:t>
            </a:r>
            <a:endParaRPr sz="16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Warren B. Powell. 2007. </a:t>
            </a:r>
            <a:r>
              <a:rPr lang="en-US" sz="1600" i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Approximate Dynamic Programming: Solving the Curses of Dimensionality (Wiley Series in Probability and </a:t>
            </a:r>
            <a:endParaRPr sz="1600" i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i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Statistics).</a:t>
            </a:r>
            <a:r>
              <a:rPr lang="en-US" sz="1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Wiley-</a:t>
            </a:r>
            <a:r>
              <a:rPr lang="en-US" sz="16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Interscience</a:t>
            </a:r>
            <a:r>
              <a:rPr lang="en-US" sz="1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USA.</a:t>
            </a:r>
            <a:endParaRPr sz="18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latin typeface="Times New Roman"/>
                <a:ea typeface="Times New Roman"/>
                <a:cs typeface="Times New Roman"/>
                <a:sym typeface="Times New Roman"/>
              </a:rPr>
              <a:t>Yao, Yuan &amp; </a:t>
            </a:r>
            <a:r>
              <a:rPr lang="en-US" sz="1600" dirty="0" err="1">
                <a:latin typeface="Times New Roman"/>
                <a:ea typeface="Times New Roman"/>
                <a:cs typeface="Times New Roman"/>
                <a:sym typeface="Times New Roman"/>
              </a:rPr>
              <a:t>Rosasco</a:t>
            </a:r>
            <a:r>
              <a:rPr lang="en-US" sz="1600" dirty="0">
                <a:latin typeface="Times New Roman"/>
                <a:ea typeface="Times New Roman"/>
                <a:cs typeface="Times New Roman"/>
                <a:sym typeface="Times New Roman"/>
              </a:rPr>
              <a:t>, Lorenzo &amp; </a:t>
            </a:r>
            <a:r>
              <a:rPr lang="en-US" sz="1600" dirty="0" err="1">
                <a:latin typeface="Times New Roman"/>
                <a:ea typeface="Times New Roman"/>
                <a:cs typeface="Times New Roman"/>
                <a:sym typeface="Times New Roman"/>
              </a:rPr>
              <a:t>Caponnetto</a:t>
            </a:r>
            <a:r>
              <a:rPr lang="en-US" sz="1600" dirty="0">
                <a:latin typeface="Times New Roman"/>
                <a:ea typeface="Times New Roman"/>
                <a:cs typeface="Times New Roman"/>
                <a:sym typeface="Times New Roman"/>
              </a:rPr>
              <a:t>, Andrea. (2007). On Early Stopping in Gradient Descent Learning. Constructive </a:t>
            </a:r>
            <a:endParaRPr sz="16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latin typeface="Times New Roman"/>
                <a:ea typeface="Times New Roman"/>
                <a:cs typeface="Times New Roman"/>
                <a:sym typeface="Times New Roman"/>
              </a:rPr>
              <a:t>Approximation. 26. 289-315. 10.1007/s00365-006-0663-2. </a:t>
            </a:r>
            <a:endParaRPr sz="16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Zhao, Lei &amp; Sen, </a:t>
            </a:r>
            <a:r>
              <a:rPr lang="en-US" sz="16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Suvrajeet</a:t>
            </a:r>
            <a:r>
              <a:rPr lang="en-US" sz="1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(2006). A Comparison of Sample-Path-Based Simulation-Optimization and Stochastic Decomposition for </a:t>
            </a:r>
            <a:endParaRPr sz="16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Multi-Location Transshipment Problems. Proceedings - Winter Simulation Conference. 238-245. 10.1145/1218112.1218161.</a:t>
            </a:r>
            <a:endParaRPr sz="16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06366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D0E92C3B-AB0D-704D-8199-EF3D9D9F0118}"/>
              </a:ext>
            </a:extLst>
          </p:cNvPr>
          <p:cNvGrpSpPr/>
          <p:nvPr/>
        </p:nvGrpSpPr>
        <p:grpSpPr>
          <a:xfrm>
            <a:off x="2538320" y="-25305"/>
            <a:ext cx="9653680" cy="6929995"/>
            <a:chOff x="2538320" y="-25305"/>
            <a:chExt cx="9653680" cy="6929995"/>
          </a:xfrm>
        </p:grpSpPr>
        <p:sp>
          <p:nvSpPr>
            <p:cNvPr id="17" name="矩形 9">
              <a:extLst>
                <a:ext uri="{FF2B5EF4-FFF2-40B4-BE49-F238E27FC236}">
                  <a16:creationId xmlns:a16="http://schemas.microsoft.com/office/drawing/2014/main" id="{3FA10649-CC1C-2947-843F-C6DEEA2586CA}"/>
                </a:ext>
              </a:extLst>
            </p:cNvPr>
            <p:cNvSpPr/>
            <p:nvPr/>
          </p:nvSpPr>
          <p:spPr>
            <a:xfrm flipH="1">
              <a:off x="2899316" y="-24380"/>
              <a:ext cx="9292684" cy="6929070"/>
            </a:xfrm>
            <a:prstGeom prst="rect">
              <a:avLst/>
            </a:prstGeom>
            <a:blipFill dpi="0" rotWithShape="1">
              <a:blip r:embed="rId3" cstate="print">
                <a:alphaModFix amt="50000"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colorTemperature colorTemp="53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29212" r="-1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29" tIns="45714" rIns="91429" bIns="4571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0CCD668-AD23-1F49-89E4-EC9D020F5AEC}"/>
                </a:ext>
              </a:extLst>
            </p:cNvPr>
            <p:cNvSpPr/>
            <p:nvPr/>
          </p:nvSpPr>
          <p:spPr>
            <a:xfrm>
              <a:off x="2538320" y="-25305"/>
              <a:ext cx="6067238" cy="6929065"/>
            </a:xfrm>
            <a:prstGeom prst="rect">
              <a:avLst/>
            </a:prstGeom>
            <a:gradFill>
              <a:gsLst>
                <a:gs pos="30000">
                  <a:srgbClr val="E8E6E6"/>
                </a:gs>
                <a:gs pos="100000">
                  <a:srgbClr val="E8E6E6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F5C6139-A141-644C-9B72-3C42C2D25139}"/>
              </a:ext>
            </a:extLst>
          </p:cNvPr>
          <p:cNvGrpSpPr/>
          <p:nvPr/>
        </p:nvGrpSpPr>
        <p:grpSpPr>
          <a:xfrm>
            <a:off x="-728843" y="-565600"/>
            <a:ext cx="4564056" cy="1881523"/>
            <a:chOff x="-728843" y="-565600"/>
            <a:chExt cx="4564056" cy="1881523"/>
          </a:xfrm>
        </p:grpSpPr>
        <p:sp>
          <p:nvSpPr>
            <p:cNvPr id="20" name="Parallelogram 19">
              <a:extLst>
                <a:ext uri="{FF2B5EF4-FFF2-40B4-BE49-F238E27FC236}">
                  <a16:creationId xmlns:a16="http://schemas.microsoft.com/office/drawing/2014/main" id="{B2257625-9616-224E-ABA0-CC117F6C41C2}"/>
                </a:ext>
              </a:extLst>
            </p:cNvPr>
            <p:cNvSpPr/>
            <p:nvPr/>
          </p:nvSpPr>
          <p:spPr>
            <a:xfrm rot="20374282">
              <a:off x="-728843" y="-565600"/>
              <a:ext cx="4564056" cy="1260379"/>
            </a:xfrm>
            <a:prstGeom prst="parallelogram">
              <a:avLst/>
            </a:prstGeom>
            <a:solidFill>
              <a:srgbClr val="1B4885">
                <a:alpha val="4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21" name="Parallelogram 20">
              <a:extLst>
                <a:ext uri="{FF2B5EF4-FFF2-40B4-BE49-F238E27FC236}">
                  <a16:creationId xmlns:a16="http://schemas.microsoft.com/office/drawing/2014/main" id="{640A4DCF-28F3-3D4C-9796-B79DE7C3F115}"/>
                </a:ext>
              </a:extLst>
            </p:cNvPr>
            <p:cNvSpPr/>
            <p:nvPr/>
          </p:nvSpPr>
          <p:spPr>
            <a:xfrm rot="20374282">
              <a:off x="376863" y="424772"/>
              <a:ext cx="2174660" cy="891151"/>
            </a:xfrm>
            <a:prstGeom prst="parallelogram">
              <a:avLst/>
            </a:prstGeom>
            <a:solidFill>
              <a:schemeClr val="accent1">
                <a:lumMod val="60000"/>
                <a:lumOff val="40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</p:grpSp>
      <p:sp>
        <p:nvSpPr>
          <p:cNvPr id="22" name="Parallelogram 21">
            <a:extLst>
              <a:ext uri="{FF2B5EF4-FFF2-40B4-BE49-F238E27FC236}">
                <a16:creationId xmlns:a16="http://schemas.microsoft.com/office/drawing/2014/main" id="{DD708884-F796-1942-B9EC-863AF9B96FAB}"/>
              </a:ext>
            </a:extLst>
          </p:cNvPr>
          <p:cNvSpPr/>
          <p:nvPr/>
        </p:nvSpPr>
        <p:spPr>
          <a:xfrm rot="20374282">
            <a:off x="8942650" y="6114699"/>
            <a:ext cx="4564056" cy="1260379"/>
          </a:xfrm>
          <a:prstGeom prst="parallelogram">
            <a:avLst/>
          </a:prstGeom>
          <a:solidFill>
            <a:srgbClr val="1B4885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7" name="Google Shape;37;p6"/>
          <p:cNvSpPr txBox="1"/>
          <p:nvPr/>
        </p:nvSpPr>
        <p:spPr>
          <a:xfrm>
            <a:off x="0" y="4902200"/>
            <a:ext cx="12192000" cy="1955800"/>
          </a:xfrm>
          <a:prstGeom prst="rect">
            <a:avLst/>
          </a:prstGeom>
          <a:solidFill>
            <a:srgbClr val="1C488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" name="Google Shape;41;p6"/>
          <p:cNvSpPr txBox="1"/>
          <p:nvPr/>
        </p:nvSpPr>
        <p:spPr>
          <a:xfrm>
            <a:off x="350822" y="5076839"/>
            <a:ext cx="6777000" cy="15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None/>
            </a:pPr>
            <a:r>
              <a:rPr lang="en-US" sz="1600" b="1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/>
                <a:sym typeface="Times New Roman"/>
              </a:rPr>
              <a:t>Group 6:</a:t>
            </a:r>
            <a:endParaRPr sz="1600" b="1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None/>
            </a:pPr>
            <a:endParaRPr sz="1600" b="1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None/>
            </a:pPr>
            <a:r>
              <a:rPr lang="en-US" sz="1600" dirty="0" err="1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/>
                <a:sym typeface="Times New Roman"/>
              </a:rPr>
              <a:t>Qianran</a:t>
            </a:r>
            <a:r>
              <a:rPr lang="en-US" sz="16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/>
                <a:sym typeface="Times New Roman"/>
              </a:rPr>
              <a:t> Ma (7798937244)   </a:t>
            </a:r>
            <a:r>
              <a:rPr lang="en-US" sz="1600" dirty="0">
                <a:solidFill>
                  <a:schemeClr val="l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/>
                <a:sym typeface="Times New Roman"/>
              </a:rPr>
              <a:t>Presenter</a:t>
            </a:r>
            <a:endParaRPr sz="1600" dirty="0">
              <a:solidFill>
                <a:schemeClr val="lt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None/>
            </a:pPr>
            <a:r>
              <a:rPr lang="en-US" sz="16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/>
                <a:sym typeface="Times New Roman"/>
              </a:rPr>
              <a:t>Wanning Li (5898212888)</a:t>
            </a:r>
            <a:endParaRPr sz="1600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None/>
            </a:pPr>
            <a:r>
              <a:rPr lang="en-US" sz="1600" dirty="0" err="1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/>
                <a:sym typeface="Times New Roman"/>
              </a:rPr>
              <a:t>Yanan</a:t>
            </a:r>
            <a:r>
              <a:rPr lang="en-US" sz="16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/>
                <a:sym typeface="Times New Roman"/>
              </a:rPr>
              <a:t> Zhou (4366462176)</a:t>
            </a:r>
            <a:endParaRPr sz="1600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None/>
            </a:pPr>
            <a:r>
              <a:rPr lang="en-US" sz="1600" dirty="0" err="1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/>
                <a:sym typeface="Times New Roman"/>
              </a:rPr>
              <a:t>Yuxuan</a:t>
            </a:r>
            <a:r>
              <a:rPr lang="en-US" sz="16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/>
                <a:sym typeface="Times New Roman"/>
              </a:rPr>
              <a:t> Cheng (1278632602)</a:t>
            </a:r>
            <a:endParaRPr sz="1600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/>
              <a:sym typeface="Times New Roman"/>
            </a:endParaRPr>
          </a:p>
        </p:txBody>
      </p:sp>
      <p:sp>
        <p:nvSpPr>
          <p:cNvPr id="42" name="Google Shape;42;p6"/>
          <p:cNvSpPr txBox="1"/>
          <p:nvPr/>
        </p:nvSpPr>
        <p:spPr>
          <a:xfrm>
            <a:off x="350822" y="2725381"/>
            <a:ext cx="8969023" cy="21236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lnSpc>
                <a:spcPct val="150000"/>
              </a:lnSpc>
              <a:buClr>
                <a:srgbClr val="1C4885"/>
              </a:buClr>
              <a:buSzPts val="4800"/>
            </a:pPr>
            <a:r>
              <a:rPr lang="en-US" sz="4400" b="1" dirty="0">
                <a:solidFill>
                  <a:srgbClr val="1B4885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Thanks for your attention</a:t>
            </a:r>
          </a:p>
          <a:p>
            <a:pPr>
              <a:lnSpc>
                <a:spcPct val="150000"/>
              </a:lnSpc>
              <a:buClr>
                <a:srgbClr val="1C4885"/>
              </a:buClr>
              <a:buSzPts val="4800"/>
            </a:pPr>
            <a:r>
              <a:rPr lang="en-US" sz="4400" b="1" dirty="0">
                <a:solidFill>
                  <a:srgbClr val="FF9D0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Fight on</a:t>
            </a:r>
            <a:endParaRPr sz="4400" b="1" dirty="0">
              <a:solidFill>
                <a:srgbClr val="FF9D00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43" name="Google Shape;43;p6"/>
          <p:cNvSpPr txBox="1"/>
          <p:nvPr/>
        </p:nvSpPr>
        <p:spPr>
          <a:xfrm>
            <a:off x="9666142" y="6266925"/>
            <a:ext cx="2280833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l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/>
                <a:sym typeface="Times New Roman"/>
              </a:rPr>
              <a:t>March 10, 2022</a:t>
            </a:r>
            <a:endParaRPr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8" name="Picture 27" descr="Icon&#10;&#10;Description automatically generated">
            <a:extLst>
              <a:ext uri="{FF2B5EF4-FFF2-40B4-BE49-F238E27FC236}">
                <a16:creationId xmlns:a16="http://schemas.microsoft.com/office/drawing/2014/main" id="{5A74479A-3792-2A44-BC31-CED07301EB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2236" y="1934807"/>
            <a:ext cx="1008565" cy="1008565"/>
          </a:xfrm>
          <a:prstGeom prst="rect">
            <a:avLst/>
          </a:prstGeom>
        </p:spPr>
      </p:pic>
      <p:pic>
        <p:nvPicPr>
          <p:cNvPr id="25" name="Google Shape;846;p57">
            <a:extLst>
              <a:ext uri="{FF2B5EF4-FFF2-40B4-BE49-F238E27FC236}">
                <a16:creationId xmlns:a16="http://schemas.microsoft.com/office/drawing/2014/main" id="{BEAE402F-A6C1-F646-B2DE-917B94327FAC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44" flipH="1">
            <a:off x="3035454" y="3754845"/>
            <a:ext cx="703862" cy="93744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19276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矩形 6">
            <a:extLst>
              <a:ext uri="{FF2B5EF4-FFF2-40B4-BE49-F238E27FC236}">
                <a16:creationId xmlns:a16="http://schemas.microsoft.com/office/drawing/2014/main" id="{F6CAC413-1740-E841-B455-0ABF4EC827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52663" y="0"/>
            <a:ext cx="5950693" cy="6858000"/>
          </a:xfrm>
          <a:prstGeom prst="rect">
            <a:avLst/>
          </a:prstGeom>
          <a:solidFill>
            <a:srgbClr val="1C48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30" name="Google Shape;130;p12"/>
          <p:cNvSpPr txBox="1"/>
          <p:nvPr/>
        </p:nvSpPr>
        <p:spPr>
          <a:xfrm>
            <a:off x="0" y="188912"/>
            <a:ext cx="144600" cy="463500"/>
          </a:xfrm>
          <a:prstGeom prst="rect">
            <a:avLst/>
          </a:prstGeom>
          <a:solidFill>
            <a:srgbClr val="1C488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p12"/>
          <p:cNvSpPr txBox="1"/>
          <p:nvPr/>
        </p:nvSpPr>
        <p:spPr>
          <a:xfrm>
            <a:off x="7139183" y="1090001"/>
            <a:ext cx="3910672" cy="476693"/>
          </a:xfrm>
          <a:prstGeom prst="roundRect">
            <a:avLst/>
          </a:prstGeom>
          <a:solidFill>
            <a:srgbClr val="EFB335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1B4885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/>
                <a:sym typeface="Times New Roman"/>
              </a:rPr>
              <a:t>Stage 2: Transshipment decision</a:t>
            </a:r>
            <a:endParaRPr sz="1600" b="1" dirty="0">
              <a:solidFill>
                <a:srgbClr val="1B4885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A1287FF-B41D-C642-83D9-97F50A7011F3}"/>
              </a:ext>
            </a:extLst>
          </p:cNvPr>
          <p:cNvGrpSpPr/>
          <p:nvPr/>
        </p:nvGrpSpPr>
        <p:grpSpPr>
          <a:xfrm>
            <a:off x="118702" y="1873012"/>
            <a:ext cx="6050780" cy="4335366"/>
            <a:chOff x="-53705" y="965575"/>
            <a:chExt cx="6050780" cy="4335366"/>
          </a:xfrm>
        </p:grpSpPr>
        <p:pic>
          <p:nvPicPr>
            <p:cNvPr id="28" name="Picture 27" descr="Diagram&#10;&#10;Description automatically generated">
              <a:extLst>
                <a:ext uri="{FF2B5EF4-FFF2-40B4-BE49-F238E27FC236}">
                  <a16:creationId xmlns:a16="http://schemas.microsoft.com/office/drawing/2014/main" id="{7676969A-7E13-8D4E-B0B0-E5892E8C638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13927" y="993631"/>
              <a:ext cx="5683148" cy="4305222"/>
            </a:xfrm>
            <a:prstGeom prst="rect">
              <a:avLst/>
            </a:prstGeom>
          </p:spPr>
        </p:pic>
        <p:pic>
          <p:nvPicPr>
            <p:cNvPr id="3" name="Picture 2" descr="Diagram&#10;&#10;Description automatically generated">
              <a:extLst>
                <a:ext uri="{FF2B5EF4-FFF2-40B4-BE49-F238E27FC236}">
                  <a16:creationId xmlns:a16="http://schemas.microsoft.com/office/drawing/2014/main" id="{CB287818-7646-694A-99C4-5D81E22904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13927" y="995719"/>
              <a:ext cx="5683148" cy="4305222"/>
            </a:xfrm>
            <a:prstGeom prst="rect">
              <a:avLst/>
            </a:prstGeom>
          </p:spPr>
        </p:pic>
        <p:sp>
          <p:nvSpPr>
            <p:cNvPr id="131" name="Google Shape;131;p12"/>
            <p:cNvSpPr/>
            <p:nvPr/>
          </p:nvSpPr>
          <p:spPr>
            <a:xfrm>
              <a:off x="1112625" y="1263770"/>
              <a:ext cx="258600" cy="255594"/>
            </a:xfrm>
            <a:prstGeom prst="flowChartConnector">
              <a:avLst/>
            </a:prstGeom>
            <a:noFill/>
            <a:ln w="28575" cap="flat" cmpd="sng">
              <a:solidFill>
                <a:srgbClr val="1B488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32" name="Google Shape;132;p12"/>
            <p:cNvCxnSpPr/>
            <p:nvPr/>
          </p:nvCxnSpPr>
          <p:spPr>
            <a:xfrm rot="10800000" flipH="1">
              <a:off x="1354575" y="1386970"/>
              <a:ext cx="1670100" cy="5700"/>
            </a:xfrm>
            <a:prstGeom prst="straightConnector1">
              <a:avLst/>
            </a:prstGeom>
            <a:noFill/>
            <a:ln w="28575" cap="flat" cmpd="sng">
              <a:solidFill>
                <a:srgbClr val="FF9D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33" name="Google Shape;133;p12"/>
            <p:cNvSpPr txBox="1"/>
            <p:nvPr/>
          </p:nvSpPr>
          <p:spPr>
            <a:xfrm>
              <a:off x="1494725" y="965575"/>
              <a:ext cx="2509588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dirty="0">
                  <a:solidFill>
                    <a:srgbClr val="FF9D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/>
                  <a:sym typeface="Times New Roman"/>
                </a:rPr>
                <a:t>f </a:t>
              </a:r>
              <a:r>
                <a:rPr lang="en-US" b="1" dirty="0">
                  <a:solidFill>
                    <a:srgbClr val="FF9D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/>
                  <a:sym typeface="Times New Roman"/>
                </a:rPr>
                <a:t>: stock for demand</a:t>
              </a:r>
              <a:endParaRPr sz="1800" b="1" dirty="0">
                <a:solidFill>
                  <a:srgbClr val="FF9D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/>
                <a:sym typeface="Times New Roman"/>
              </a:endParaRPr>
            </a:p>
          </p:txBody>
        </p:sp>
        <p:cxnSp>
          <p:nvCxnSpPr>
            <p:cNvPr id="134" name="Google Shape;134;p12"/>
            <p:cNvCxnSpPr/>
            <p:nvPr/>
          </p:nvCxnSpPr>
          <p:spPr>
            <a:xfrm rot="10800000" flipH="1">
              <a:off x="1331300" y="1389800"/>
              <a:ext cx="1716600" cy="1389600"/>
            </a:xfrm>
            <a:prstGeom prst="straightConnector1">
              <a:avLst/>
            </a:prstGeom>
            <a:noFill/>
            <a:ln w="28575" cap="flat" cmpd="sng">
              <a:solidFill>
                <a:srgbClr val="4886D8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35" name="Google Shape;135;p12"/>
            <p:cNvSpPr txBox="1"/>
            <p:nvPr/>
          </p:nvSpPr>
          <p:spPr>
            <a:xfrm>
              <a:off x="-53705" y="2202928"/>
              <a:ext cx="2400173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dirty="0">
                  <a:solidFill>
                    <a:srgbClr val="4886D8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/>
                  <a:sym typeface="Times New Roman"/>
                </a:rPr>
                <a:t>t </a:t>
              </a:r>
              <a:r>
                <a:rPr lang="en-US" b="1" dirty="0">
                  <a:solidFill>
                    <a:srgbClr val="4886D8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/>
                  <a:sym typeface="Times New Roman"/>
                </a:rPr>
                <a:t>: transshipment</a:t>
              </a:r>
              <a:r>
                <a:rPr lang="en-US" sz="1800" b="1" dirty="0">
                  <a:solidFill>
                    <a:srgbClr val="4886D8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/>
                  <a:sym typeface="Times New Roman"/>
                </a:rPr>
                <a:t> </a:t>
              </a:r>
              <a:endParaRPr sz="1800" b="1" dirty="0">
                <a:solidFill>
                  <a:srgbClr val="4886D8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/>
                <a:sym typeface="Times New Roman"/>
              </a:endParaRPr>
            </a:p>
          </p:txBody>
        </p:sp>
        <p:cxnSp>
          <p:nvCxnSpPr>
            <p:cNvPr id="136" name="Google Shape;136;p12"/>
            <p:cNvCxnSpPr>
              <a:cxnSpLocks/>
            </p:cNvCxnSpPr>
            <p:nvPr/>
          </p:nvCxnSpPr>
          <p:spPr>
            <a:xfrm flipH="1" flipV="1">
              <a:off x="3313889" y="1389801"/>
              <a:ext cx="1118911" cy="2648036"/>
            </a:xfrm>
            <a:prstGeom prst="straightConnector1">
              <a:avLst/>
            </a:prstGeom>
            <a:noFill/>
            <a:ln w="28575" cap="flat" cmpd="sng">
              <a:solidFill>
                <a:srgbClr val="C036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37" name="Google Shape;137;p12"/>
            <p:cNvSpPr txBox="1"/>
            <p:nvPr/>
          </p:nvSpPr>
          <p:spPr>
            <a:xfrm>
              <a:off x="3601424" y="1822224"/>
              <a:ext cx="1476413" cy="4616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dirty="0">
                  <a:solidFill>
                    <a:srgbClr val="C036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/>
                  <a:sym typeface="Times New Roman"/>
                </a:rPr>
                <a:t>r </a:t>
              </a:r>
              <a:r>
                <a:rPr lang="en-US" b="1" dirty="0">
                  <a:solidFill>
                    <a:srgbClr val="C036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/>
                  <a:sym typeface="Times New Roman"/>
                </a:rPr>
                <a:t>: backorder</a:t>
              </a:r>
              <a:r>
                <a:rPr lang="en-US" sz="1800" b="1" dirty="0">
                  <a:solidFill>
                    <a:srgbClr val="C036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/>
                  <a:sym typeface="Times New Roman"/>
                </a:rPr>
                <a:t> </a:t>
              </a:r>
              <a:endParaRPr sz="1800" b="1" dirty="0">
                <a:solidFill>
                  <a:srgbClr val="C036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/>
                <a:sym typeface="Times New Roman"/>
              </a:endParaRPr>
            </a:p>
          </p:txBody>
        </p:sp>
        <p:sp>
          <p:nvSpPr>
            <p:cNvPr id="142" name="Google Shape;142;p12"/>
            <p:cNvSpPr txBox="1"/>
            <p:nvPr/>
          </p:nvSpPr>
          <p:spPr>
            <a:xfrm>
              <a:off x="474200" y="1194434"/>
              <a:ext cx="30037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 i="1" dirty="0">
                  <a:solidFill>
                    <a:srgbClr val="1B4885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Calibri"/>
                  <a:sym typeface="Calibri"/>
                </a:rPr>
                <a:t>S</a:t>
              </a:r>
              <a:endParaRPr b="1" i="1" dirty="0">
                <a:solidFill>
                  <a:srgbClr val="1B4885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Calibri"/>
                <a:sym typeface="Calibri"/>
              </a:endParaRPr>
            </a:p>
          </p:txBody>
        </p:sp>
        <p:cxnSp>
          <p:nvCxnSpPr>
            <p:cNvPr id="143" name="Google Shape;143;p12"/>
            <p:cNvCxnSpPr>
              <a:cxnSpLocks/>
              <a:stCxn id="142" idx="3"/>
              <a:endCxn id="131" idx="2"/>
            </p:cNvCxnSpPr>
            <p:nvPr/>
          </p:nvCxnSpPr>
          <p:spPr>
            <a:xfrm flipV="1">
              <a:off x="774570" y="1391567"/>
              <a:ext cx="338055" cy="2967"/>
            </a:xfrm>
            <a:prstGeom prst="straightConnector1">
              <a:avLst/>
            </a:prstGeom>
            <a:noFill/>
            <a:ln w="28575" cap="flat" cmpd="sng">
              <a:solidFill>
                <a:srgbClr val="1B4885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8D25C4C-15E4-144F-827F-B03AEF6BEECD}"/>
              </a:ext>
            </a:extLst>
          </p:cNvPr>
          <p:cNvGrpSpPr/>
          <p:nvPr/>
        </p:nvGrpSpPr>
        <p:grpSpPr>
          <a:xfrm>
            <a:off x="7050942" y="1714500"/>
            <a:ext cx="5141058" cy="4111328"/>
            <a:chOff x="6820275" y="782030"/>
            <a:chExt cx="5141058" cy="4111328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21C313EA-C91D-1341-ACF9-E1621D41D602}"/>
                </a:ext>
              </a:extLst>
            </p:cNvPr>
            <p:cNvGrpSpPr/>
            <p:nvPr/>
          </p:nvGrpSpPr>
          <p:grpSpPr>
            <a:xfrm>
              <a:off x="6820275" y="998821"/>
              <a:ext cx="4281192" cy="3894537"/>
              <a:chOff x="6820275" y="998821"/>
              <a:chExt cx="4281192" cy="3894537"/>
            </a:xfrm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5FAC5418-DBCC-E44A-88F6-892F9BA13E48}"/>
                  </a:ext>
                </a:extLst>
              </p:cNvPr>
              <p:cNvGrpSpPr/>
              <p:nvPr/>
            </p:nvGrpSpPr>
            <p:grpSpPr>
              <a:xfrm>
                <a:off x="6820275" y="998821"/>
                <a:ext cx="4281192" cy="3507626"/>
                <a:chOff x="6392839" y="1027116"/>
                <a:chExt cx="4281192" cy="3507626"/>
              </a:xfrm>
            </p:grpSpPr>
            <p:pic>
              <p:nvPicPr>
                <p:cNvPr id="13" name="Picture 12" descr="Text&#10;&#10;Description automatically generated">
                  <a:extLst>
                    <a:ext uri="{FF2B5EF4-FFF2-40B4-BE49-F238E27FC236}">
                      <a16:creationId xmlns:a16="http://schemas.microsoft.com/office/drawing/2014/main" id="{5B7FF256-053B-E844-BEB9-93192F475DC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lum bright="70000" contrast="-70000"/>
                </a:blip>
                <a:srcRect b="13420"/>
                <a:stretch/>
              </p:blipFill>
              <p:spPr>
                <a:xfrm>
                  <a:off x="6392839" y="1631205"/>
                  <a:ext cx="3772173" cy="2903537"/>
                </a:xfrm>
                <a:prstGeom prst="rect">
                  <a:avLst/>
                </a:prstGeom>
              </p:spPr>
            </p:pic>
            <p:pic>
              <p:nvPicPr>
                <p:cNvPr id="39" name="Picture 38" descr="Diagram&#10;&#10;Description automatically generated with low confidence">
                  <a:extLst>
                    <a:ext uri="{FF2B5EF4-FFF2-40B4-BE49-F238E27FC236}">
                      <a16:creationId xmlns:a16="http://schemas.microsoft.com/office/drawing/2014/main" id="{0730DD35-57E4-C64C-B6AA-7671B2A6DED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lum bright="70000" contrast="-70000"/>
                </a:blip>
                <a:stretch>
                  <a:fillRect/>
                </a:stretch>
              </p:blipFill>
              <p:spPr>
                <a:xfrm>
                  <a:off x="6434340" y="1027116"/>
                  <a:ext cx="4239691" cy="824384"/>
                </a:xfrm>
                <a:prstGeom prst="rect">
                  <a:avLst/>
                </a:prstGeom>
              </p:spPr>
            </p:pic>
          </p:grpSp>
          <p:pic>
            <p:nvPicPr>
              <p:cNvPr id="16" name="Picture 15" descr="Text&#10;&#10;Description automatically generated with low confidence">
                <a:extLst>
                  <a:ext uri="{FF2B5EF4-FFF2-40B4-BE49-F238E27FC236}">
                    <a16:creationId xmlns:a16="http://schemas.microsoft.com/office/drawing/2014/main" id="{9F90823F-8F02-344C-890A-357A4F5705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lum bright="70000" contrast="-70000"/>
              </a:blip>
              <a:stretch>
                <a:fillRect/>
              </a:stretch>
            </p:blipFill>
            <p:spPr>
              <a:xfrm>
                <a:off x="6908516" y="4506447"/>
                <a:ext cx="2667284" cy="386911"/>
              </a:xfrm>
              <a:prstGeom prst="rect">
                <a:avLst/>
              </a:prstGeom>
            </p:spPr>
          </p:pic>
        </p:grpSp>
        <p:sp>
          <p:nvSpPr>
            <p:cNvPr id="138" name="Google Shape;138;p12"/>
            <p:cNvSpPr/>
            <p:nvPr/>
          </p:nvSpPr>
          <p:spPr>
            <a:xfrm>
              <a:off x="9558809" y="1206932"/>
              <a:ext cx="268500" cy="291900"/>
            </a:xfrm>
            <a:prstGeom prst="rect">
              <a:avLst/>
            </a:prstGeom>
            <a:noFill/>
            <a:ln w="28575" cap="flat" cmpd="sng">
              <a:solidFill>
                <a:schemeClr val="accent1">
                  <a:lumMod val="40000"/>
                  <a:lumOff val="6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12"/>
            <p:cNvSpPr txBox="1"/>
            <p:nvPr/>
          </p:nvSpPr>
          <p:spPr>
            <a:xfrm>
              <a:off x="8756844" y="782030"/>
              <a:ext cx="20664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transshipment</a:t>
              </a:r>
              <a:r>
                <a:rPr lang="en-US" sz="1800" b="1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r>
                <a:rPr lang="en-US" b="1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cost</a:t>
              </a:r>
              <a:endParaRPr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40" name="Google Shape;140;p12"/>
            <p:cNvSpPr txBox="1"/>
            <p:nvPr/>
          </p:nvSpPr>
          <p:spPr>
            <a:xfrm>
              <a:off x="10479333" y="1390036"/>
              <a:ext cx="14820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 dirty="0">
                  <a:solidFill>
                    <a:srgbClr val="FF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penalty</a:t>
              </a:r>
              <a:r>
                <a:rPr lang="en-US" sz="1800" b="1" dirty="0">
                  <a:solidFill>
                    <a:srgbClr val="FF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r>
                <a:rPr lang="en-US" b="1" dirty="0">
                  <a:solidFill>
                    <a:srgbClr val="FF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cost</a:t>
              </a:r>
              <a:endParaRPr b="1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44" name="Google Shape;138;p12">
              <a:extLst>
                <a:ext uri="{FF2B5EF4-FFF2-40B4-BE49-F238E27FC236}">
                  <a16:creationId xmlns:a16="http://schemas.microsoft.com/office/drawing/2014/main" id="{F4DCD4E1-78B2-9F44-BFE0-E427043CB21A}"/>
                </a:ext>
              </a:extLst>
            </p:cNvPr>
            <p:cNvSpPr/>
            <p:nvPr/>
          </p:nvSpPr>
          <p:spPr>
            <a:xfrm>
              <a:off x="10592448" y="1206932"/>
              <a:ext cx="230796" cy="291900"/>
            </a:xfrm>
            <a:prstGeom prst="rect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8C56ED4-4964-D941-9CBB-5104079A7043}"/>
              </a:ext>
            </a:extLst>
          </p:cNvPr>
          <p:cNvCxnSpPr/>
          <p:nvPr/>
        </p:nvCxnSpPr>
        <p:spPr>
          <a:xfrm>
            <a:off x="6684579" y="1185026"/>
            <a:ext cx="0" cy="5023352"/>
          </a:xfrm>
          <a:prstGeom prst="line">
            <a:avLst/>
          </a:prstGeom>
          <a:ln w="28575">
            <a:solidFill>
              <a:srgbClr val="1B4885"/>
            </a:solidFill>
            <a:prstDash val="dashDot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文本框 10">
            <a:extLst>
              <a:ext uri="{FF2B5EF4-FFF2-40B4-BE49-F238E27FC236}">
                <a16:creationId xmlns:a16="http://schemas.microsoft.com/office/drawing/2014/main" id="{7AB46ABF-37A0-314C-BF4E-FEF301E91C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4625" y="220663"/>
            <a:ext cx="802344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400" b="1" dirty="0">
                <a:solidFill>
                  <a:srgbClr val="27478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Background ---- Transshipment model</a:t>
            </a:r>
            <a:r>
              <a:rPr lang="zh-CN" altLang="en-US" sz="2400" b="1" dirty="0">
                <a:solidFill>
                  <a:srgbClr val="27478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(Given S)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37D7181F-0BCB-4547-B431-C299AC1688E2}"/>
              </a:ext>
            </a:extLst>
          </p:cNvPr>
          <p:cNvGrpSpPr/>
          <p:nvPr/>
        </p:nvGrpSpPr>
        <p:grpSpPr>
          <a:xfrm flipV="1">
            <a:off x="-963240" y="5462661"/>
            <a:ext cx="4564056" cy="1881523"/>
            <a:chOff x="-728843" y="-565600"/>
            <a:chExt cx="4564056" cy="1881523"/>
          </a:xfrm>
        </p:grpSpPr>
        <p:sp>
          <p:nvSpPr>
            <p:cNvPr id="51" name="Parallelogram 50">
              <a:extLst>
                <a:ext uri="{FF2B5EF4-FFF2-40B4-BE49-F238E27FC236}">
                  <a16:creationId xmlns:a16="http://schemas.microsoft.com/office/drawing/2014/main" id="{04C4CE5E-2E3B-DD41-9270-097D03A83C32}"/>
                </a:ext>
              </a:extLst>
            </p:cNvPr>
            <p:cNvSpPr/>
            <p:nvPr/>
          </p:nvSpPr>
          <p:spPr>
            <a:xfrm rot="20374282">
              <a:off x="-728843" y="-565600"/>
              <a:ext cx="4564056" cy="1260379"/>
            </a:xfrm>
            <a:prstGeom prst="parallelogram">
              <a:avLst/>
            </a:prstGeom>
            <a:solidFill>
              <a:srgbClr val="1B4885">
                <a:alpha val="4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52" name="Parallelogram 51">
              <a:extLst>
                <a:ext uri="{FF2B5EF4-FFF2-40B4-BE49-F238E27FC236}">
                  <a16:creationId xmlns:a16="http://schemas.microsoft.com/office/drawing/2014/main" id="{2C460481-052C-474E-8493-7A7F5261C163}"/>
                </a:ext>
              </a:extLst>
            </p:cNvPr>
            <p:cNvSpPr/>
            <p:nvPr/>
          </p:nvSpPr>
          <p:spPr>
            <a:xfrm rot="20374282">
              <a:off x="376863" y="424772"/>
              <a:ext cx="2174660" cy="891151"/>
            </a:xfrm>
            <a:prstGeom prst="parallelogram">
              <a:avLst/>
            </a:prstGeom>
            <a:solidFill>
              <a:schemeClr val="accent1">
                <a:lumMod val="60000"/>
                <a:lumOff val="40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矩形 6">
            <a:extLst>
              <a:ext uri="{FF2B5EF4-FFF2-40B4-BE49-F238E27FC236}">
                <a16:creationId xmlns:a16="http://schemas.microsoft.com/office/drawing/2014/main" id="{ECFB0A7E-EB47-ED41-BFF0-B715EF985B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52663" y="0"/>
            <a:ext cx="5950693" cy="6858000"/>
          </a:xfrm>
          <a:prstGeom prst="rect">
            <a:avLst/>
          </a:prstGeom>
          <a:solidFill>
            <a:srgbClr val="1C48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2" name="Google Shape;144;p12">
            <a:extLst>
              <a:ext uri="{FF2B5EF4-FFF2-40B4-BE49-F238E27FC236}">
                <a16:creationId xmlns:a16="http://schemas.microsoft.com/office/drawing/2014/main" id="{388F34D8-F90A-F940-B44F-BBC9EE11D6A6}"/>
              </a:ext>
            </a:extLst>
          </p:cNvPr>
          <p:cNvSpPr txBox="1"/>
          <p:nvPr/>
        </p:nvSpPr>
        <p:spPr>
          <a:xfrm>
            <a:off x="7139183" y="1090001"/>
            <a:ext cx="3910672" cy="476693"/>
          </a:xfrm>
          <a:prstGeom prst="roundRect">
            <a:avLst/>
          </a:prstGeom>
          <a:solidFill>
            <a:srgbClr val="EFB335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1B4885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/>
                <a:sym typeface="Times New Roman"/>
              </a:rPr>
              <a:t>Stage 2: Transshipment decision</a:t>
            </a:r>
            <a:endParaRPr sz="1600" b="1" dirty="0">
              <a:solidFill>
                <a:srgbClr val="1B4885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04C93C0E-86C1-C64D-9CFB-5FA69AE49149}"/>
              </a:ext>
            </a:extLst>
          </p:cNvPr>
          <p:cNvGrpSpPr/>
          <p:nvPr/>
        </p:nvGrpSpPr>
        <p:grpSpPr>
          <a:xfrm>
            <a:off x="7050942" y="1748580"/>
            <a:ext cx="4281192" cy="4108991"/>
            <a:chOff x="6820275" y="784367"/>
            <a:chExt cx="4281192" cy="4108991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80155C94-09FB-9D4F-8F18-6B8FC8BB5E59}"/>
                </a:ext>
              </a:extLst>
            </p:cNvPr>
            <p:cNvGrpSpPr/>
            <p:nvPr/>
          </p:nvGrpSpPr>
          <p:grpSpPr>
            <a:xfrm>
              <a:off x="6820275" y="998821"/>
              <a:ext cx="4281192" cy="3894537"/>
              <a:chOff x="6820275" y="998821"/>
              <a:chExt cx="4281192" cy="3894537"/>
            </a:xfrm>
          </p:grpSpPr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9D98EF4A-87FD-2E4F-A001-A7E2EE6EA7EF}"/>
                  </a:ext>
                </a:extLst>
              </p:cNvPr>
              <p:cNvGrpSpPr/>
              <p:nvPr/>
            </p:nvGrpSpPr>
            <p:grpSpPr>
              <a:xfrm>
                <a:off x="6820275" y="998821"/>
                <a:ext cx="4281192" cy="3507626"/>
                <a:chOff x="6392839" y="1027116"/>
                <a:chExt cx="4281192" cy="3507626"/>
              </a:xfrm>
            </p:grpSpPr>
            <p:pic>
              <p:nvPicPr>
                <p:cNvPr id="53" name="Picture 52" descr="Text&#10;&#10;Description automatically generated">
                  <a:extLst>
                    <a:ext uri="{FF2B5EF4-FFF2-40B4-BE49-F238E27FC236}">
                      <a16:creationId xmlns:a16="http://schemas.microsoft.com/office/drawing/2014/main" id="{D16DF350-1182-784F-AF9F-3F8F137F8CD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lum bright="70000" contrast="-70000"/>
                </a:blip>
                <a:srcRect b="13420"/>
                <a:stretch/>
              </p:blipFill>
              <p:spPr>
                <a:xfrm>
                  <a:off x="6392839" y="1631205"/>
                  <a:ext cx="3772173" cy="2903537"/>
                </a:xfrm>
                <a:prstGeom prst="rect">
                  <a:avLst/>
                </a:prstGeom>
              </p:spPr>
            </p:pic>
            <p:pic>
              <p:nvPicPr>
                <p:cNvPr id="54" name="Picture 53" descr="Diagram&#10;&#10;Description automatically generated with low confidence">
                  <a:extLst>
                    <a:ext uri="{FF2B5EF4-FFF2-40B4-BE49-F238E27FC236}">
                      <a16:creationId xmlns:a16="http://schemas.microsoft.com/office/drawing/2014/main" id="{FFF76695-B857-9348-B9E8-550181D8033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lum bright="70000" contrast="-70000"/>
                </a:blip>
                <a:stretch>
                  <a:fillRect/>
                </a:stretch>
              </p:blipFill>
              <p:spPr>
                <a:xfrm>
                  <a:off x="6434340" y="1027116"/>
                  <a:ext cx="4239691" cy="824384"/>
                </a:xfrm>
                <a:prstGeom prst="rect">
                  <a:avLst/>
                </a:prstGeom>
              </p:spPr>
            </p:pic>
          </p:grpSp>
          <p:pic>
            <p:nvPicPr>
              <p:cNvPr id="52" name="Picture 51" descr="Text&#10;&#10;Description automatically generated with low confidence">
                <a:extLst>
                  <a:ext uri="{FF2B5EF4-FFF2-40B4-BE49-F238E27FC236}">
                    <a16:creationId xmlns:a16="http://schemas.microsoft.com/office/drawing/2014/main" id="{6D234EAD-975E-3346-97C9-DEF043B28E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lum bright="70000" contrast="-70000"/>
              </a:blip>
              <a:stretch>
                <a:fillRect/>
              </a:stretch>
            </p:blipFill>
            <p:spPr>
              <a:xfrm>
                <a:off x="6908516" y="4506447"/>
                <a:ext cx="2667284" cy="386911"/>
              </a:xfrm>
              <a:prstGeom prst="rect">
                <a:avLst/>
              </a:prstGeom>
            </p:spPr>
          </p:pic>
        </p:grpSp>
        <p:sp>
          <p:nvSpPr>
            <p:cNvPr id="46" name="Google Shape;138;p12">
              <a:extLst>
                <a:ext uri="{FF2B5EF4-FFF2-40B4-BE49-F238E27FC236}">
                  <a16:creationId xmlns:a16="http://schemas.microsoft.com/office/drawing/2014/main" id="{3DC30248-5AA4-1245-8956-DD8A2FF8AF9A}"/>
                </a:ext>
              </a:extLst>
            </p:cNvPr>
            <p:cNvSpPr/>
            <p:nvPr/>
          </p:nvSpPr>
          <p:spPr>
            <a:xfrm>
              <a:off x="8620137" y="1206932"/>
              <a:ext cx="230796" cy="291900"/>
            </a:xfrm>
            <a:prstGeom prst="rect">
              <a:avLst/>
            </a:prstGeom>
            <a:noFill/>
            <a:ln w="28575" cap="flat" cmpd="sng">
              <a:solidFill>
                <a:srgbClr val="FF7AC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39;p12">
              <a:extLst>
                <a:ext uri="{FF2B5EF4-FFF2-40B4-BE49-F238E27FC236}">
                  <a16:creationId xmlns:a16="http://schemas.microsoft.com/office/drawing/2014/main" id="{3546C305-9A26-7A48-81E7-DCC4484CD883}"/>
                </a:ext>
              </a:extLst>
            </p:cNvPr>
            <p:cNvSpPr txBox="1"/>
            <p:nvPr/>
          </p:nvSpPr>
          <p:spPr>
            <a:xfrm>
              <a:off x="8064142" y="784367"/>
              <a:ext cx="20664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 dirty="0">
                  <a:solidFill>
                    <a:srgbClr val="FF7AC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holding</a:t>
              </a:r>
              <a:r>
                <a:rPr lang="en-US" sz="1800" b="1" dirty="0">
                  <a:solidFill>
                    <a:srgbClr val="FF7AC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r>
                <a:rPr lang="en-US" b="1" dirty="0">
                  <a:solidFill>
                    <a:srgbClr val="FF7AC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cost</a:t>
              </a:r>
              <a:endParaRPr b="1" dirty="0">
                <a:solidFill>
                  <a:srgbClr val="FF7AC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130" name="Google Shape;130;p12"/>
          <p:cNvSpPr txBox="1"/>
          <p:nvPr/>
        </p:nvSpPr>
        <p:spPr>
          <a:xfrm>
            <a:off x="0" y="188912"/>
            <a:ext cx="144600" cy="463500"/>
          </a:xfrm>
          <a:prstGeom prst="rect">
            <a:avLst/>
          </a:prstGeom>
          <a:solidFill>
            <a:srgbClr val="1C488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" name="文本框 10">
            <a:extLst>
              <a:ext uri="{FF2B5EF4-FFF2-40B4-BE49-F238E27FC236}">
                <a16:creationId xmlns:a16="http://schemas.microsoft.com/office/drawing/2014/main" id="{7AB46ABF-37A0-314C-BF4E-FEF301E91C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4625" y="220663"/>
            <a:ext cx="802344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400" b="1" dirty="0">
                <a:solidFill>
                  <a:srgbClr val="27478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Background ---- Transshipment model    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(Given S)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8388B2F-3827-CA43-9183-9D5CF8F102BB}"/>
              </a:ext>
            </a:extLst>
          </p:cNvPr>
          <p:cNvGrpSpPr/>
          <p:nvPr/>
        </p:nvGrpSpPr>
        <p:grpSpPr>
          <a:xfrm>
            <a:off x="481702" y="1897320"/>
            <a:ext cx="5832023" cy="4307310"/>
            <a:chOff x="509242" y="1545440"/>
            <a:chExt cx="5832023" cy="4307310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AA1287FF-B41D-C642-83D9-97F50A7011F3}"/>
                </a:ext>
              </a:extLst>
            </p:cNvPr>
            <p:cNvGrpSpPr/>
            <p:nvPr/>
          </p:nvGrpSpPr>
          <p:grpSpPr>
            <a:xfrm>
              <a:off x="509242" y="1545440"/>
              <a:ext cx="5683148" cy="4307310"/>
              <a:chOff x="313927" y="993631"/>
              <a:chExt cx="5683148" cy="4307310"/>
            </a:xfrm>
          </p:grpSpPr>
          <p:pic>
            <p:nvPicPr>
              <p:cNvPr id="28" name="Picture 27" descr="Diagram&#10;&#10;Description automatically generated">
                <a:extLst>
                  <a:ext uri="{FF2B5EF4-FFF2-40B4-BE49-F238E27FC236}">
                    <a16:creationId xmlns:a16="http://schemas.microsoft.com/office/drawing/2014/main" id="{7676969A-7E13-8D4E-B0B0-E5892E8C63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313927" y="993631"/>
                <a:ext cx="5683148" cy="4305222"/>
              </a:xfrm>
              <a:prstGeom prst="rect">
                <a:avLst/>
              </a:prstGeom>
            </p:spPr>
          </p:pic>
          <p:pic>
            <p:nvPicPr>
              <p:cNvPr id="3" name="Picture 2" descr="Diagram&#10;&#10;Description automatically generated">
                <a:extLst>
                  <a:ext uri="{FF2B5EF4-FFF2-40B4-BE49-F238E27FC236}">
                    <a16:creationId xmlns:a16="http://schemas.microsoft.com/office/drawing/2014/main" id="{CB287818-7646-694A-99C4-5D81E22904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313927" y="995719"/>
                <a:ext cx="5683148" cy="4305222"/>
              </a:xfrm>
              <a:prstGeom prst="rect">
                <a:avLst/>
              </a:prstGeom>
            </p:spPr>
          </p:pic>
          <p:sp>
            <p:nvSpPr>
              <p:cNvPr id="131" name="Google Shape;131;p12"/>
              <p:cNvSpPr/>
              <p:nvPr/>
            </p:nvSpPr>
            <p:spPr>
              <a:xfrm>
                <a:off x="1112625" y="1263770"/>
                <a:ext cx="258600" cy="255594"/>
              </a:xfrm>
              <a:prstGeom prst="flowChartConnector">
                <a:avLst/>
              </a:prstGeom>
              <a:noFill/>
              <a:ln w="28575" cap="flat" cmpd="sng">
                <a:solidFill>
                  <a:srgbClr val="1B488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32" name="Google Shape;132;p12"/>
              <p:cNvCxnSpPr/>
              <p:nvPr/>
            </p:nvCxnSpPr>
            <p:spPr>
              <a:xfrm rot="10800000" flipH="1">
                <a:off x="1354575" y="1386970"/>
                <a:ext cx="1670100" cy="570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FF9D00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sp>
            <p:nvSpPr>
              <p:cNvPr id="133" name="Google Shape;133;p12"/>
              <p:cNvSpPr txBox="1"/>
              <p:nvPr/>
            </p:nvSpPr>
            <p:spPr>
              <a:xfrm>
                <a:off x="1925750" y="1032157"/>
                <a:ext cx="337209" cy="461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b="1" dirty="0">
                    <a:solidFill>
                      <a:srgbClr val="FF9D0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/>
                    <a:sym typeface="Times New Roman"/>
                  </a:rPr>
                  <a:t>f</a:t>
                </a:r>
                <a:endParaRPr sz="1800" b="1" dirty="0">
                  <a:solidFill>
                    <a:srgbClr val="FF9D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/>
                  <a:sym typeface="Times New Roman"/>
                </a:endParaRPr>
              </a:p>
            </p:txBody>
          </p:sp>
          <p:cxnSp>
            <p:nvCxnSpPr>
              <p:cNvPr id="134" name="Google Shape;134;p12"/>
              <p:cNvCxnSpPr/>
              <p:nvPr/>
            </p:nvCxnSpPr>
            <p:spPr>
              <a:xfrm rot="10800000" flipH="1">
                <a:off x="1331300" y="1389800"/>
                <a:ext cx="1716600" cy="138960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4886D8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sp>
            <p:nvSpPr>
              <p:cNvPr id="135" name="Google Shape;135;p12"/>
              <p:cNvSpPr txBox="1"/>
              <p:nvPr/>
            </p:nvSpPr>
            <p:spPr>
              <a:xfrm>
                <a:off x="1292875" y="2210003"/>
                <a:ext cx="385907" cy="461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b="1" dirty="0">
                    <a:solidFill>
                      <a:srgbClr val="4886D8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/>
                    <a:sym typeface="Times New Roman"/>
                  </a:rPr>
                  <a:t>t</a:t>
                </a:r>
              </a:p>
            </p:txBody>
          </p:sp>
          <p:cxnSp>
            <p:nvCxnSpPr>
              <p:cNvPr id="136" name="Google Shape;136;p12"/>
              <p:cNvCxnSpPr>
                <a:cxnSpLocks/>
              </p:cNvCxnSpPr>
              <p:nvPr/>
            </p:nvCxnSpPr>
            <p:spPr>
              <a:xfrm flipH="1" flipV="1">
                <a:off x="3313889" y="1389801"/>
                <a:ext cx="1118911" cy="2648036"/>
              </a:xfrm>
              <a:prstGeom prst="straightConnector1">
                <a:avLst/>
              </a:prstGeom>
              <a:noFill/>
              <a:ln w="28575" cap="flat" cmpd="sng">
                <a:solidFill>
                  <a:srgbClr val="C03600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sp>
            <p:nvSpPr>
              <p:cNvPr id="137" name="Google Shape;137;p12"/>
              <p:cNvSpPr txBox="1"/>
              <p:nvPr/>
            </p:nvSpPr>
            <p:spPr>
              <a:xfrm>
                <a:off x="3854413" y="2483001"/>
                <a:ext cx="273237" cy="4616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b="1" dirty="0">
                    <a:solidFill>
                      <a:srgbClr val="C0360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/>
                    <a:sym typeface="Times New Roman"/>
                  </a:rPr>
                  <a:t>r</a:t>
                </a:r>
                <a:endParaRPr sz="1800" b="1" dirty="0">
                  <a:solidFill>
                    <a:srgbClr val="C036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/>
                  <a:sym typeface="Times New Roman"/>
                </a:endParaRPr>
              </a:p>
            </p:txBody>
          </p:sp>
          <p:sp>
            <p:nvSpPr>
              <p:cNvPr id="142" name="Google Shape;142;p12"/>
              <p:cNvSpPr txBox="1"/>
              <p:nvPr/>
            </p:nvSpPr>
            <p:spPr>
              <a:xfrm>
                <a:off x="474200" y="1194434"/>
                <a:ext cx="30037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b="1" i="1" dirty="0">
                    <a:solidFill>
                      <a:srgbClr val="1B4885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Calibri"/>
                    <a:sym typeface="Calibri"/>
                  </a:rPr>
                  <a:t>S</a:t>
                </a:r>
                <a:endParaRPr b="1" i="1" dirty="0">
                  <a:solidFill>
                    <a:srgbClr val="1B4885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Calibri"/>
                  <a:sym typeface="Calibri"/>
                </a:endParaRPr>
              </a:p>
            </p:txBody>
          </p:sp>
          <p:cxnSp>
            <p:nvCxnSpPr>
              <p:cNvPr id="143" name="Google Shape;143;p12"/>
              <p:cNvCxnSpPr>
                <a:cxnSpLocks/>
                <a:stCxn id="142" idx="3"/>
                <a:endCxn id="131" idx="2"/>
              </p:cNvCxnSpPr>
              <p:nvPr/>
            </p:nvCxnSpPr>
            <p:spPr>
              <a:xfrm flipV="1">
                <a:off x="774570" y="1391567"/>
                <a:ext cx="338055" cy="2967"/>
              </a:xfrm>
              <a:prstGeom prst="straightConnector1">
                <a:avLst/>
              </a:prstGeom>
              <a:noFill/>
              <a:ln w="28575" cap="flat" cmpd="sng">
                <a:solidFill>
                  <a:srgbClr val="1B4885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</p:grpSp>
        <p:sp>
          <p:nvSpPr>
            <p:cNvPr id="32" name="Google Shape;168;p13">
              <a:extLst>
                <a:ext uri="{FF2B5EF4-FFF2-40B4-BE49-F238E27FC236}">
                  <a16:creationId xmlns:a16="http://schemas.microsoft.com/office/drawing/2014/main" id="{9E77D8F3-1DAE-A244-B7DD-D4E0BF99B4A4}"/>
                </a:ext>
              </a:extLst>
            </p:cNvPr>
            <p:cNvSpPr txBox="1"/>
            <p:nvPr/>
          </p:nvSpPr>
          <p:spPr>
            <a:xfrm>
              <a:off x="3967514" y="1696284"/>
              <a:ext cx="21606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dirty="0">
                  <a:solidFill>
                    <a:srgbClr val="00B0F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e </a:t>
              </a:r>
              <a:r>
                <a:rPr lang="en-US" b="1" dirty="0">
                  <a:solidFill>
                    <a:srgbClr val="00B0F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: ending inventory</a:t>
              </a:r>
              <a:endParaRPr sz="1800" b="1" dirty="0">
                <a:solidFill>
                  <a:srgbClr val="00B0F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cxnSp>
          <p:nvCxnSpPr>
            <p:cNvPr id="33" name="Google Shape;169;p13">
              <a:extLst>
                <a:ext uri="{FF2B5EF4-FFF2-40B4-BE49-F238E27FC236}">
                  <a16:creationId xmlns:a16="http://schemas.microsoft.com/office/drawing/2014/main" id="{2700AA05-8C29-7547-BE14-18E57A8E6873}"/>
                </a:ext>
              </a:extLst>
            </p:cNvPr>
            <p:cNvCxnSpPr>
              <a:cxnSpLocks/>
              <a:stCxn id="131" idx="6"/>
            </p:cNvCxnSpPr>
            <p:nvPr/>
          </p:nvCxnSpPr>
          <p:spPr>
            <a:xfrm>
              <a:off x="1566540" y="1943376"/>
              <a:ext cx="3659058" cy="332756"/>
            </a:xfrm>
            <a:prstGeom prst="straightConnector1">
              <a:avLst/>
            </a:prstGeom>
            <a:noFill/>
            <a:ln w="28575" cap="flat" cmpd="sng">
              <a:solidFill>
                <a:srgbClr val="00B0F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4" name="Google Shape;170;p13">
              <a:extLst>
                <a:ext uri="{FF2B5EF4-FFF2-40B4-BE49-F238E27FC236}">
                  <a16:creationId xmlns:a16="http://schemas.microsoft.com/office/drawing/2014/main" id="{C0A35767-367A-D642-A048-4682EE3CE6B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65639" y="2276133"/>
              <a:ext cx="539609" cy="2345760"/>
            </a:xfrm>
            <a:prstGeom prst="straightConnector1">
              <a:avLst/>
            </a:prstGeom>
            <a:noFill/>
            <a:ln w="28575" cap="flat" cmpd="sng">
              <a:solidFill>
                <a:srgbClr val="A64D7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35" name="Google Shape;171;p13">
              <a:extLst>
                <a:ext uri="{FF2B5EF4-FFF2-40B4-BE49-F238E27FC236}">
                  <a16:creationId xmlns:a16="http://schemas.microsoft.com/office/drawing/2014/main" id="{15C59951-D1E9-2641-9FBC-35A10B61E64D}"/>
                </a:ext>
              </a:extLst>
            </p:cNvPr>
            <p:cNvSpPr txBox="1"/>
            <p:nvPr/>
          </p:nvSpPr>
          <p:spPr>
            <a:xfrm>
              <a:off x="4734606" y="4364207"/>
              <a:ext cx="1606659" cy="89252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dirty="0">
                  <a:solidFill>
                    <a:srgbClr val="A64D79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q </a:t>
              </a:r>
              <a:r>
                <a:rPr lang="en-US" b="1" dirty="0">
                  <a:solidFill>
                    <a:srgbClr val="A64D79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: inventory increased through replenishment</a:t>
              </a:r>
              <a:endParaRPr sz="1800" b="1" dirty="0">
                <a:solidFill>
                  <a:srgbClr val="A64D7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7EF861F9-D7C0-1B4B-8E8F-6DC7E5A8D7D1}"/>
              </a:ext>
            </a:extLst>
          </p:cNvPr>
          <p:cNvGrpSpPr/>
          <p:nvPr/>
        </p:nvGrpSpPr>
        <p:grpSpPr>
          <a:xfrm flipV="1">
            <a:off x="-963240" y="5462661"/>
            <a:ext cx="4564056" cy="1881523"/>
            <a:chOff x="-728843" y="-565600"/>
            <a:chExt cx="4564056" cy="1881523"/>
          </a:xfrm>
        </p:grpSpPr>
        <p:sp>
          <p:nvSpPr>
            <p:cNvPr id="56" name="Parallelogram 55">
              <a:extLst>
                <a:ext uri="{FF2B5EF4-FFF2-40B4-BE49-F238E27FC236}">
                  <a16:creationId xmlns:a16="http://schemas.microsoft.com/office/drawing/2014/main" id="{C3613897-9718-2648-9D13-1D37BB865B78}"/>
                </a:ext>
              </a:extLst>
            </p:cNvPr>
            <p:cNvSpPr/>
            <p:nvPr/>
          </p:nvSpPr>
          <p:spPr>
            <a:xfrm rot="20374282">
              <a:off x="-728843" y="-565600"/>
              <a:ext cx="4564056" cy="1260379"/>
            </a:xfrm>
            <a:prstGeom prst="parallelogram">
              <a:avLst/>
            </a:prstGeom>
            <a:solidFill>
              <a:srgbClr val="1B4885">
                <a:alpha val="4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57" name="Parallelogram 56">
              <a:extLst>
                <a:ext uri="{FF2B5EF4-FFF2-40B4-BE49-F238E27FC236}">
                  <a16:creationId xmlns:a16="http://schemas.microsoft.com/office/drawing/2014/main" id="{30230569-56CD-7B45-893C-DC187EC87614}"/>
                </a:ext>
              </a:extLst>
            </p:cNvPr>
            <p:cNvSpPr/>
            <p:nvPr/>
          </p:nvSpPr>
          <p:spPr>
            <a:xfrm rot="20374282">
              <a:off x="376863" y="424772"/>
              <a:ext cx="2174660" cy="891151"/>
            </a:xfrm>
            <a:prstGeom prst="parallelogram">
              <a:avLst/>
            </a:prstGeom>
            <a:solidFill>
              <a:schemeClr val="accent1">
                <a:lumMod val="60000"/>
                <a:lumOff val="40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</p:grpSp>
    </p:spTree>
    <p:extLst>
      <p:ext uri="{BB962C8B-B14F-4D97-AF65-F5344CB8AC3E}">
        <p14:creationId xmlns:p14="http://schemas.microsoft.com/office/powerpoint/2010/main" val="307924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32075" y="354012"/>
            <a:ext cx="7481887" cy="3743325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14"/>
          <p:cNvSpPr txBox="1"/>
          <p:nvPr/>
        </p:nvSpPr>
        <p:spPr>
          <a:xfrm>
            <a:off x="0" y="4902200"/>
            <a:ext cx="12192000" cy="1955800"/>
          </a:xfrm>
          <a:prstGeom prst="rect">
            <a:avLst/>
          </a:prstGeom>
          <a:solidFill>
            <a:srgbClr val="1C488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p14"/>
          <p:cNvSpPr txBox="1"/>
          <p:nvPr/>
        </p:nvSpPr>
        <p:spPr>
          <a:xfrm>
            <a:off x="-123825" y="1724025"/>
            <a:ext cx="1495500" cy="538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885"/>
              </a:buClr>
              <a:buSzPts val="34400"/>
              <a:buFont typeface="Microsoft Yahei"/>
              <a:buNone/>
            </a:pPr>
            <a:r>
              <a:rPr lang="en-US" sz="34400" b="1" i="0" u="none" dirty="0">
                <a:solidFill>
                  <a:srgbClr val="1C4885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2</a:t>
            </a:r>
            <a:endParaRPr dirty="0"/>
          </a:p>
        </p:txBody>
      </p:sp>
      <p:sp>
        <p:nvSpPr>
          <p:cNvPr id="180" name="Google Shape;180;p14"/>
          <p:cNvSpPr txBox="1"/>
          <p:nvPr/>
        </p:nvSpPr>
        <p:spPr>
          <a:xfrm>
            <a:off x="3035475" y="3664513"/>
            <a:ext cx="39195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885"/>
              </a:buClr>
              <a:buSzPts val="7200"/>
              <a:buFont typeface="Microsoft Yahei"/>
              <a:buNone/>
            </a:pPr>
            <a:r>
              <a:rPr lang="en-US" sz="7200" b="1">
                <a:solidFill>
                  <a:srgbClr val="1C4885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Models</a:t>
            </a:r>
            <a:endParaRPr/>
          </a:p>
        </p:txBody>
      </p:sp>
      <p:grpSp>
        <p:nvGrpSpPr>
          <p:cNvPr id="181" name="Google Shape;181;p14"/>
          <p:cNvGrpSpPr/>
          <p:nvPr/>
        </p:nvGrpSpPr>
        <p:grpSpPr>
          <a:xfrm>
            <a:off x="6804025" y="3178175"/>
            <a:ext cx="5578475" cy="3481387"/>
            <a:chOff x="0" y="0"/>
            <a:chExt cx="5324473" cy="3322983"/>
          </a:xfrm>
        </p:grpSpPr>
        <p:pic>
          <p:nvPicPr>
            <p:cNvPr id="182" name="Google Shape;182;p14"/>
            <p:cNvPicPr preferRelativeResize="0"/>
            <p:nvPr/>
          </p:nvPicPr>
          <p:blipFill rotWithShape="1">
            <a:blip r:embed="rId4">
              <a:alphaModFix/>
            </a:blip>
            <a:srcRect b="52039"/>
            <a:stretch/>
          </p:blipFill>
          <p:spPr>
            <a:xfrm>
              <a:off x="6344" y="0"/>
              <a:ext cx="5318129" cy="16424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3" name="Google Shape;183;p14"/>
            <p:cNvPicPr preferRelativeResize="0"/>
            <p:nvPr/>
          </p:nvPicPr>
          <p:blipFill rotWithShape="1">
            <a:blip r:embed="rId4">
              <a:alphaModFix/>
            </a:blip>
            <a:srcRect t="50632" r="2627"/>
            <a:stretch/>
          </p:blipFill>
          <p:spPr>
            <a:xfrm>
              <a:off x="0" y="1632435"/>
              <a:ext cx="5178427" cy="169054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84" name="Google Shape;184;p14"/>
          <p:cNvSpPr txBox="1"/>
          <p:nvPr/>
        </p:nvSpPr>
        <p:spPr>
          <a:xfrm>
            <a:off x="3035475" y="5012210"/>
            <a:ext cx="4978500" cy="867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31750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icrosoft Yahei"/>
              <a:buChar char="●"/>
            </a:pPr>
            <a:r>
              <a:rPr lang="en-US" dirty="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All-in-One</a:t>
            </a:r>
          </a:p>
          <a:p>
            <a:pPr marL="457200" marR="0" lvl="0" indent="-31750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icrosoft Yahei"/>
              <a:buChar char="●"/>
            </a:pPr>
            <a:r>
              <a:rPr lang="en-US" dirty="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Stochastic Approximation</a:t>
            </a:r>
            <a:endParaRPr dirty="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457200" marR="0" lvl="0" indent="-31750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icrosoft Yahei"/>
              <a:buChar char="●"/>
            </a:pPr>
            <a:r>
              <a:rPr lang="en-US" dirty="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Stochastic Decomposition</a:t>
            </a:r>
            <a:endParaRPr dirty="0"/>
          </a:p>
        </p:txBody>
      </p:sp>
      <p:sp>
        <p:nvSpPr>
          <p:cNvPr id="185" name="Google Shape;185;p14"/>
          <p:cNvSpPr/>
          <p:nvPr/>
        </p:nvSpPr>
        <p:spPr>
          <a:xfrm>
            <a:off x="341312" y="4933950"/>
            <a:ext cx="2155825" cy="881062"/>
          </a:xfrm>
          <a:custGeom>
            <a:avLst/>
            <a:gdLst/>
            <a:ahLst/>
            <a:cxnLst/>
            <a:rect l="l" t="t" r="r" b="b"/>
            <a:pathLst>
              <a:path w="2156102" h="880167" extrusionOk="0">
                <a:moveTo>
                  <a:pt x="352186" y="0"/>
                </a:moveTo>
                <a:lnTo>
                  <a:pt x="1117336" y="0"/>
                </a:lnTo>
                <a:lnTo>
                  <a:pt x="791994" y="293110"/>
                </a:lnTo>
                <a:lnTo>
                  <a:pt x="791994" y="305918"/>
                </a:lnTo>
                <a:lnTo>
                  <a:pt x="2156102" y="305918"/>
                </a:lnTo>
                <a:lnTo>
                  <a:pt x="2156102" y="880167"/>
                </a:lnTo>
                <a:lnTo>
                  <a:pt x="0" y="880167"/>
                </a:lnTo>
                <a:lnTo>
                  <a:pt x="0" y="337940"/>
                </a:lnTo>
                <a:lnTo>
                  <a:pt x="35218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04BF3E2B-903F-0242-A3BE-FAC0F92A4D80}"/>
              </a:ext>
            </a:extLst>
          </p:cNvPr>
          <p:cNvGrpSpPr/>
          <p:nvPr/>
        </p:nvGrpSpPr>
        <p:grpSpPr>
          <a:xfrm>
            <a:off x="2727823" y="858416"/>
            <a:ext cx="10167081" cy="6070650"/>
            <a:chOff x="1223939" y="-39537"/>
            <a:chExt cx="11670966" cy="6968603"/>
          </a:xfrm>
        </p:grpSpPr>
        <p:pic>
          <p:nvPicPr>
            <p:cNvPr id="51" name="Picture 50" descr="Diagram&#10;&#10;Description automatically generated">
              <a:extLst>
                <a:ext uri="{FF2B5EF4-FFF2-40B4-BE49-F238E27FC236}">
                  <a16:creationId xmlns:a16="http://schemas.microsoft.com/office/drawing/2014/main" id="{A61BC513-3AC3-4149-9082-1E72FC68CA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10137" y="1922126"/>
              <a:ext cx="10716678" cy="5006940"/>
            </a:xfrm>
            <a:prstGeom prst="rect">
              <a:avLst/>
            </a:prstGeom>
          </p:spPr>
        </p:pic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A1479069-D3D1-054F-9B11-D3AAAD4D0E09}"/>
                </a:ext>
              </a:extLst>
            </p:cNvPr>
            <p:cNvSpPr/>
            <p:nvPr/>
          </p:nvSpPr>
          <p:spPr>
            <a:xfrm>
              <a:off x="1223939" y="-39537"/>
              <a:ext cx="6067238" cy="6929065"/>
            </a:xfrm>
            <a:prstGeom prst="rect">
              <a:avLst/>
            </a:prstGeom>
            <a:gradFill>
              <a:gsLst>
                <a:gs pos="30000">
                  <a:srgbClr val="E8E6E6"/>
                </a:gs>
                <a:gs pos="100000">
                  <a:srgbClr val="E8E6E6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 dirty="0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D31BDACE-E056-324F-90E5-B09D792607CD}"/>
                </a:ext>
              </a:extLst>
            </p:cNvPr>
            <p:cNvSpPr/>
            <p:nvPr/>
          </p:nvSpPr>
          <p:spPr>
            <a:xfrm rot="5400000">
              <a:off x="5797177" y="-1698857"/>
              <a:ext cx="3781495" cy="10413960"/>
            </a:xfrm>
            <a:prstGeom prst="rect">
              <a:avLst/>
            </a:prstGeom>
            <a:gradFill>
              <a:gsLst>
                <a:gs pos="9000">
                  <a:srgbClr val="E8E6E6"/>
                </a:gs>
                <a:gs pos="100000">
                  <a:srgbClr val="E8E6E6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 dirty="0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BBE0204-710E-AD49-8509-A68FCE85E8F7}"/>
              </a:ext>
            </a:extLst>
          </p:cNvPr>
          <p:cNvGrpSpPr/>
          <p:nvPr/>
        </p:nvGrpSpPr>
        <p:grpSpPr>
          <a:xfrm>
            <a:off x="-728843" y="-565600"/>
            <a:ext cx="4564056" cy="1881523"/>
            <a:chOff x="-728843" y="-565600"/>
            <a:chExt cx="4564056" cy="1881523"/>
          </a:xfrm>
        </p:grpSpPr>
        <p:sp>
          <p:nvSpPr>
            <p:cNvPr id="21" name="Parallelogram 20">
              <a:extLst>
                <a:ext uri="{FF2B5EF4-FFF2-40B4-BE49-F238E27FC236}">
                  <a16:creationId xmlns:a16="http://schemas.microsoft.com/office/drawing/2014/main" id="{C856A7A7-4D46-BA4E-811A-9B5CCD202CCC}"/>
                </a:ext>
              </a:extLst>
            </p:cNvPr>
            <p:cNvSpPr/>
            <p:nvPr/>
          </p:nvSpPr>
          <p:spPr>
            <a:xfrm rot="20374282">
              <a:off x="-728843" y="-565600"/>
              <a:ext cx="4564056" cy="1260379"/>
            </a:xfrm>
            <a:prstGeom prst="parallelogram">
              <a:avLst/>
            </a:prstGeom>
            <a:solidFill>
              <a:srgbClr val="1B4885">
                <a:alpha val="4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22" name="Parallelogram 21">
              <a:extLst>
                <a:ext uri="{FF2B5EF4-FFF2-40B4-BE49-F238E27FC236}">
                  <a16:creationId xmlns:a16="http://schemas.microsoft.com/office/drawing/2014/main" id="{9B278D5D-721D-3746-A551-1F2166FCA384}"/>
                </a:ext>
              </a:extLst>
            </p:cNvPr>
            <p:cNvSpPr/>
            <p:nvPr/>
          </p:nvSpPr>
          <p:spPr>
            <a:xfrm rot="20374282">
              <a:off x="376863" y="424772"/>
              <a:ext cx="2174660" cy="891151"/>
            </a:xfrm>
            <a:prstGeom prst="parallelogram">
              <a:avLst/>
            </a:prstGeom>
            <a:solidFill>
              <a:schemeClr val="accent1">
                <a:lumMod val="60000"/>
                <a:lumOff val="40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</p:grpSp>
      <p:sp>
        <p:nvSpPr>
          <p:cNvPr id="23" name="Parallelogram 22">
            <a:extLst>
              <a:ext uri="{FF2B5EF4-FFF2-40B4-BE49-F238E27FC236}">
                <a16:creationId xmlns:a16="http://schemas.microsoft.com/office/drawing/2014/main" id="{F80DF881-0A1E-9448-A012-69C2B6CCE964}"/>
              </a:ext>
            </a:extLst>
          </p:cNvPr>
          <p:cNvSpPr/>
          <p:nvPr/>
        </p:nvSpPr>
        <p:spPr>
          <a:xfrm rot="20374282">
            <a:off x="9472393" y="-375845"/>
            <a:ext cx="4564056" cy="751690"/>
          </a:xfrm>
          <a:prstGeom prst="parallelogram">
            <a:avLst/>
          </a:prstGeom>
          <a:solidFill>
            <a:srgbClr val="1B4885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4" name="Parallelogram 23">
            <a:extLst>
              <a:ext uri="{FF2B5EF4-FFF2-40B4-BE49-F238E27FC236}">
                <a16:creationId xmlns:a16="http://schemas.microsoft.com/office/drawing/2014/main" id="{95B92025-2812-124A-B86D-DE26CC1F2AD3}"/>
              </a:ext>
            </a:extLst>
          </p:cNvPr>
          <p:cNvSpPr/>
          <p:nvPr/>
        </p:nvSpPr>
        <p:spPr>
          <a:xfrm rot="20374282">
            <a:off x="10081459" y="-130441"/>
            <a:ext cx="4564056" cy="751690"/>
          </a:xfrm>
          <a:prstGeom prst="parallelogram">
            <a:avLst/>
          </a:prstGeom>
          <a:solidFill>
            <a:srgbClr val="EFB335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5" name="Parallelogram 24">
            <a:extLst>
              <a:ext uri="{FF2B5EF4-FFF2-40B4-BE49-F238E27FC236}">
                <a16:creationId xmlns:a16="http://schemas.microsoft.com/office/drawing/2014/main" id="{4271D848-9A94-2D49-8DB1-CADEDBCDC5BC}"/>
              </a:ext>
            </a:extLst>
          </p:cNvPr>
          <p:cNvSpPr/>
          <p:nvPr/>
        </p:nvSpPr>
        <p:spPr>
          <a:xfrm rot="20374282">
            <a:off x="-3030594" y="6553220"/>
            <a:ext cx="4564056" cy="751690"/>
          </a:xfrm>
          <a:prstGeom prst="parallelogram">
            <a:avLst/>
          </a:prstGeom>
          <a:solidFill>
            <a:srgbClr val="EFB335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055230E-A954-D640-9BA0-57332633E99F}"/>
              </a:ext>
            </a:extLst>
          </p:cNvPr>
          <p:cNvGrpSpPr/>
          <p:nvPr/>
        </p:nvGrpSpPr>
        <p:grpSpPr>
          <a:xfrm>
            <a:off x="567275" y="2062410"/>
            <a:ext cx="4610779" cy="2706816"/>
            <a:chOff x="567275" y="2062410"/>
            <a:chExt cx="4610779" cy="2706816"/>
          </a:xfrm>
        </p:grpSpPr>
        <p:cxnSp>
          <p:nvCxnSpPr>
            <p:cNvPr id="27" name="Elbow Connector 26">
              <a:extLst>
                <a:ext uri="{FF2B5EF4-FFF2-40B4-BE49-F238E27FC236}">
                  <a16:creationId xmlns:a16="http://schemas.microsoft.com/office/drawing/2014/main" id="{709E2D8B-0E2F-2344-9356-F2C0D7AC8D24}"/>
                </a:ext>
              </a:extLst>
            </p:cNvPr>
            <p:cNvCxnSpPr>
              <a:cxnSpLocks/>
              <a:endCxn id="44" idx="3"/>
            </p:cNvCxnSpPr>
            <p:nvPr/>
          </p:nvCxnSpPr>
          <p:spPr>
            <a:xfrm rot="16200000" flipH="1">
              <a:off x="183821" y="3445574"/>
              <a:ext cx="1951860" cy="208961"/>
            </a:xfrm>
            <a:prstGeom prst="bentConnector2">
              <a:avLst/>
            </a:prstGeom>
            <a:ln w="28575">
              <a:solidFill>
                <a:srgbClr val="1B488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Elbow Connector 27">
              <a:extLst>
                <a:ext uri="{FF2B5EF4-FFF2-40B4-BE49-F238E27FC236}">
                  <a16:creationId xmlns:a16="http://schemas.microsoft.com/office/drawing/2014/main" id="{A426F12F-0091-1044-8F54-C3294F7CC799}"/>
                </a:ext>
              </a:extLst>
            </p:cNvPr>
            <p:cNvCxnSpPr>
              <a:cxnSpLocks/>
              <a:endCxn id="46" idx="3"/>
            </p:cNvCxnSpPr>
            <p:nvPr/>
          </p:nvCxnSpPr>
          <p:spPr>
            <a:xfrm rot="16200000" flipH="1">
              <a:off x="897811" y="2765030"/>
              <a:ext cx="523180" cy="209660"/>
            </a:xfrm>
            <a:prstGeom prst="bentConnector2">
              <a:avLst/>
            </a:prstGeom>
            <a:ln w="28575">
              <a:solidFill>
                <a:srgbClr val="1B488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Elbow Connector 29">
              <a:extLst>
                <a:ext uri="{FF2B5EF4-FFF2-40B4-BE49-F238E27FC236}">
                  <a16:creationId xmlns:a16="http://schemas.microsoft.com/office/drawing/2014/main" id="{DAB9B21C-908E-5448-B36F-E6600CEE9205}"/>
                </a:ext>
              </a:extLst>
            </p:cNvPr>
            <p:cNvCxnSpPr>
              <a:cxnSpLocks/>
              <a:endCxn id="48" idx="3"/>
            </p:cNvCxnSpPr>
            <p:nvPr/>
          </p:nvCxnSpPr>
          <p:spPr>
            <a:xfrm rot="16200000" flipH="1">
              <a:off x="874482" y="3417255"/>
              <a:ext cx="569841" cy="209659"/>
            </a:xfrm>
            <a:prstGeom prst="bentConnector2">
              <a:avLst/>
            </a:prstGeom>
            <a:ln w="28575">
              <a:solidFill>
                <a:srgbClr val="1B488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6EA66FC5-D288-7043-A249-1DCCD97E2C29}"/>
                </a:ext>
              </a:extLst>
            </p:cNvPr>
            <p:cNvGrpSpPr/>
            <p:nvPr/>
          </p:nvGrpSpPr>
          <p:grpSpPr>
            <a:xfrm>
              <a:off x="1264232" y="3563765"/>
              <a:ext cx="3055024" cy="486482"/>
              <a:chOff x="1264232" y="3563765"/>
              <a:chExt cx="3055024" cy="486482"/>
            </a:xfrm>
          </p:grpSpPr>
          <p:pic>
            <p:nvPicPr>
              <p:cNvPr id="48" name="Picture 47" descr="Icon&#10;&#10;Description automatically generated">
                <a:extLst>
                  <a:ext uri="{FF2B5EF4-FFF2-40B4-BE49-F238E27FC236}">
                    <a16:creationId xmlns:a16="http://schemas.microsoft.com/office/drawing/2014/main" id="{6845F168-21BE-1D46-9C4B-258629B97D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flipH="1">
                <a:off x="1264232" y="3563765"/>
                <a:ext cx="486482" cy="486482"/>
              </a:xfrm>
              <a:prstGeom prst="rect">
                <a:avLst/>
              </a:prstGeom>
            </p:spPr>
          </p:pic>
          <p:sp>
            <p:nvSpPr>
              <p:cNvPr id="49" name="Rounded Rectangle 48">
                <a:extLst>
                  <a:ext uri="{FF2B5EF4-FFF2-40B4-BE49-F238E27FC236}">
                    <a16:creationId xmlns:a16="http://schemas.microsoft.com/office/drawing/2014/main" id="{3F4F5B49-7339-4548-8334-60DEAE9A3DFF}"/>
                  </a:ext>
                </a:extLst>
              </p:cNvPr>
              <p:cNvSpPr/>
              <p:nvPr/>
            </p:nvSpPr>
            <p:spPr>
              <a:xfrm>
                <a:off x="1700586" y="3596703"/>
                <a:ext cx="2618670" cy="342243"/>
              </a:xfrm>
              <a:prstGeom prst="roundRect">
                <a:avLst/>
              </a:prstGeom>
              <a:noFill/>
              <a:ln>
                <a:solidFill>
                  <a:srgbClr val="2747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CN" b="1" dirty="0">
                    <a:solidFill>
                      <a:srgbClr val="1B4885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Stochastic Approximation</a:t>
                </a:r>
              </a:p>
            </p:txBody>
          </p: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215F298C-DCE2-4D4C-AC2C-932FBCB31BA6}"/>
                </a:ext>
              </a:extLst>
            </p:cNvPr>
            <p:cNvGrpSpPr/>
            <p:nvPr/>
          </p:nvGrpSpPr>
          <p:grpSpPr>
            <a:xfrm>
              <a:off x="1264231" y="2888209"/>
              <a:ext cx="2166390" cy="486482"/>
              <a:chOff x="1264231" y="2888209"/>
              <a:chExt cx="2166390" cy="486482"/>
            </a:xfrm>
          </p:grpSpPr>
          <p:pic>
            <p:nvPicPr>
              <p:cNvPr id="46" name="Picture 45" descr="Icon&#10;&#10;Description automatically generated">
                <a:extLst>
                  <a:ext uri="{FF2B5EF4-FFF2-40B4-BE49-F238E27FC236}">
                    <a16:creationId xmlns:a16="http://schemas.microsoft.com/office/drawing/2014/main" id="{B123CD56-FD8A-FA48-9447-1CF14C9D2B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flipH="1">
                <a:off x="1264231" y="2888209"/>
                <a:ext cx="486482" cy="486482"/>
              </a:xfrm>
              <a:prstGeom prst="rect">
                <a:avLst/>
              </a:prstGeom>
            </p:spPr>
          </p:pic>
          <p:sp>
            <p:nvSpPr>
              <p:cNvPr id="47" name="Rounded Rectangle 46">
                <a:extLst>
                  <a:ext uri="{FF2B5EF4-FFF2-40B4-BE49-F238E27FC236}">
                    <a16:creationId xmlns:a16="http://schemas.microsoft.com/office/drawing/2014/main" id="{E9CAFDC6-CBE8-0B40-9941-5328A05EC948}"/>
                  </a:ext>
                </a:extLst>
              </p:cNvPr>
              <p:cNvSpPr/>
              <p:nvPr/>
            </p:nvSpPr>
            <p:spPr>
              <a:xfrm>
                <a:off x="1700586" y="2924620"/>
                <a:ext cx="1730035" cy="342243"/>
              </a:xfrm>
              <a:prstGeom prst="roundRect">
                <a:avLst/>
              </a:prstGeom>
              <a:noFill/>
              <a:ln>
                <a:solidFill>
                  <a:srgbClr val="EFB33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CN" b="1" dirty="0">
                    <a:solidFill>
                      <a:srgbClr val="EFB335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All-in-One</a:t>
                </a:r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C77073CA-120E-E64C-B54F-F26D50545835}"/>
                </a:ext>
              </a:extLst>
            </p:cNvPr>
            <p:cNvGrpSpPr/>
            <p:nvPr/>
          </p:nvGrpSpPr>
          <p:grpSpPr>
            <a:xfrm>
              <a:off x="1264232" y="4282744"/>
              <a:ext cx="3913822" cy="486482"/>
              <a:chOff x="1264929" y="2930818"/>
              <a:chExt cx="3913822" cy="486482"/>
            </a:xfrm>
          </p:grpSpPr>
          <p:pic>
            <p:nvPicPr>
              <p:cNvPr id="44" name="Picture 43" descr="Icon&#10;&#10;Description automatically generated">
                <a:extLst>
                  <a:ext uri="{FF2B5EF4-FFF2-40B4-BE49-F238E27FC236}">
                    <a16:creationId xmlns:a16="http://schemas.microsoft.com/office/drawing/2014/main" id="{942BD1BA-B7A4-7345-BF5C-DE798173A2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flipH="1">
                <a:off x="1264929" y="2930818"/>
                <a:ext cx="486482" cy="486482"/>
              </a:xfrm>
              <a:prstGeom prst="rect">
                <a:avLst/>
              </a:prstGeom>
            </p:spPr>
          </p:pic>
          <p:sp>
            <p:nvSpPr>
              <p:cNvPr id="45" name="Rounded Rectangle 44">
                <a:extLst>
                  <a:ext uri="{FF2B5EF4-FFF2-40B4-BE49-F238E27FC236}">
                    <a16:creationId xmlns:a16="http://schemas.microsoft.com/office/drawing/2014/main" id="{79AB4881-E413-9449-ACD0-7E942F58F523}"/>
                  </a:ext>
                </a:extLst>
              </p:cNvPr>
              <p:cNvSpPr/>
              <p:nvPr/>
            </p:nvSpPr>
            <p:spPr>
              <a:xfrm>
                <a:off x="1701283" y="2963756"/>
                <a:ext cx="3477468" cy="342243"/>
              </a:xfrm>
              <a:prstGeom prst="roundRect">
                <a:avLst/>
              </a:prstGeom>
              <a:noFill/>
              <a:ln>
                <a:solidFill>
                  <a:srgbClr val="2747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CN" b="1" dirty="0">
                    <a:solidFill>
                      <a:srgbClr val="1B4885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Stochastic Decompostion</a:t>
                </a:r>
              </a:p>
            </p:txBody>
          </p:sp>
        </p:grpSp>
        <p:grpSp>
          <p:nvGrpSpPr>
            <p:cNvPr id="35" name="Google Shape;68;p7">
              <a:extLst>
                <a:ext uri="{FF2B5EF4-FFF2-40B4-BE49-F238E27FC236}">
                  <a16:creationId xmlns:a16="http://schemas.microsoft.com/office/drawing/2014/main" id="{B13ED6D3-C27A-5D46-8882-A30C7C510217}"/>
                </a:ext>
              </a:extLst>
            </p:cNvPr>
            <p:cNvGrpSpPr/>
            <p:nvPr/>
          </p:nvGrpSpPr>
          <p:grpSpPr>
            <a:xfrm>
              <a:off x="567275" y="2062410"/>
              <a:ext cx="1880393" cy="523180"/>
              <a:chOff x="76741" y="344453"/>
              <a:chExt cx="1880449" cy="522751"/>
            </a:xfrm>
          </p:grpSpPr>
          <p:cxnSp>
            <p:nvCxnSpPr>
              <p:cNvPr id="40" name="Google Shape;69;p7">
                <a:extLst>
                  <a:ext uri="{FF2B5EF4-FFF2-40B4-BE49-F238E27FC236}">
                    <a16:creationId xmlns:a16="http://schemas.microsoft.com/office/drawing/2014/main" id="{6E736409-8B92-C44B-AF9E-CE7CEEFC782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1331" y="841980"/>
                <a:ext cx="1457436" cy="6954"/>
              </a:xfrm>
              <a:prstGeom prst="straightConnector1">
                <a:avLst/>
              </a:prstGeom>
              <a:noFill/>
              <a:ln w="76200" cap="flat" cmpd="sng">
                <a:solidFill>
                  <a:srgbClr val="EFB335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</p:cxnSp>
          <p:sp>
            <p:nvSpPr>
              <p:cNvPr id="41" name="Google Shape;70;p7">
                <a:extLst>
                  <a:ext uri="{FF2B5EF4-FFF2-40B4-BE49-F238E27FC236}">
                    <a16:creationId xmlns:a16="http://schemas.microsoft.com/office/drawing/2014/main" id="{249213D8-0D1C-E84B-9198-13D121104994}"/>
                  </a:ext>
                </a:extLst>
              </p:cNvPr>
              <p:cNvSpPr txBox="1"/>
              <p:nvPr/>
            </p:nvSpPr>
            <p:spPr>
              <a:xfrm>
                <a:off x="76741" y="344453"/>
                <a:ext cx="1880449" cy="52275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1C4885"/>
                  </a:buClr>
                  <a:buSzPts val="2000"/>
                  <a:buFont typeface="Microsoft Yahei"/>
                  <a:buNone/>
                </a:pPr>
                <a:r>
                  <a:rPr lang="en-US" sz="2800" b="1" i="0" u="none" dirty="0">
                    <a:solidFill>
                      <a:srgbClr val="1C4885"/>
                    </a:solidFill>
                    <a:latin typeface="Microsoft Yahei"/>
                    <a:ea typeface="Microsoft Yahei"/>
                    <a:cs typeface="Microsoft Yahei"/>
                    <a:sym typeface="Microsoft Yahei"/>
                  </a:rPr>
                  <a:t>2.Models</a:t>
                </a:r>
                <a:endParaRPr sz="2200" dirty="0"/>
              </a:p>
            </p:txBody>
          </p:sp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B82FC0E3-E69E-9E42-B0E2-3B0D86C63BA9}"/>
                </a:ext>
              </a:extLst>
            </p:cNvPr>
            <p:cNvSpPr txBox="1"/>
            <p:nvPr/>
          </p:nvSpPr>
          <p:spPr>
            <a:xfrm>
              <a:off x="1382641" y="3631169"/>
              <a:ext cx="29527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N" b="1" dirty="0">
                  <a:solidFill>
                    <a:srgbClr val="E8E6E6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2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D4F5745-5506-714A-8BA4-480B4F9CCF3A}"/>
                </a:ext>
              </a:extLst>
            </p:cNvPr>
            <p:cNvSpPr txBox="1"/>
            <p:nvPr/>
          </p:nvSpPr>
          <p:spPr>
            <a:xfrm>
              <a:off x="1382640" y="2959086"/>
              <a:ext cx="29527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N" b="1" dirty="0">
                  <a:solidFill>
                    <a:srgbClr val="E8E6E6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1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8D00E79-EFCA-0745-9C24-37C481532ADB}"/>
                </a:ext>
              </a:extLst>
            </p:cNvPr>
            <p:cNvSpPr txBox="1"/>
            <p:nvPr/>
          </p:nvSpPr>
          <p:spPr>
            <a:xfrm>
              <a:off x="1407431" y="4333561"/>
              <a:ext cx="29527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N" b="1" dirty="0">
                  <a:solidFill>
                    <a:srgbClr val="E8E6E6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3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EF236539-1882-C842-99FC-A78E179793CF}"/>
              </a:ext>
            </a:extLst>
          </p:cNvPr>
          <p:cNvGrpSpPr/>
          <p:nvPr/>
        </p:nvGrpSpPr>
        <p:grpSpPr>
          <a:xfrm>
            <a:off x="144601" y="784722"/>
            <a:ext cx="6440632" cy="5247590"/>
            <a:chOff x="144601" y="867847"/>
            <a:chExt cx="6440632" cy="5247590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5F823EE-BFFB-1A49-84FE-5F513F3A4EBE}"/>
                </a:ext>
              </a:extLst>
            </p:cNvPr>
            <p:cNvSpPr txBox="1"/>
            <p:nvPr/>
          </p:nvSpPr>
          <p:spPr>
            <a:xfrm>
              <a:off x="385601" y="867847"/>
              <a:ext cx="6199632" cy="52475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500" b="0" dirty="0">
                  <a:solidFill>
                    <a:srgbClr val="008000"/>
                  </a:solidFill>
                  <a:effectLst/>
                  <a:latin typeface="Menlo" panose="020B0609030804020204" pitchFamily="49" charset="0"/>
                </a:rPr>
                <a:t># set up the optimization problem</a:t>
              </a:r>
              <a:endParaRPr lang="en-US" sz="500" b="0" dirty="0">
                <a:solidFill>
                  <a:srgbClr val="000000"/>
                </a:solidFill>
                <a:effectLst/>
                <a:latin typeface="Menlo" panose="020B0609030804020204" pitchFamily="49" charset="0"/>
              </a:endParaRPr>
            </a:p>
            <a:p>
              <a:r>
                <a:rPr lang="en-US" sz="500" b="0" dirty="0">
                  <a:solidFill>
                    <a:srgbClr val="000000"/>
                  </a:solidFill>
                  <a:effectLst/>
                  <a:latin typeface="Menlo" panose="020B0609030804020204" pitchFamily="49" charset="0"/>
                </a:rPr>
                <a:t>Trans = </a:t>
              </a:r>
              <a:r>
                <a:rPr lang="en-US" sz="500" b="0" dirty="0" err="1">
                  <a:solidFill>
                    <a:srgbClr val="000000"/>
                  </a:solidFill>
                  <a:effectLst/>
                  <a:latin typeface="Menlo" panose="020B0609030804020204" pitchFamily="49" charset="0"/>
                </a:rPr>
                <a:t>pulp.LpProblem</a:t>
              </a:r>
              <a:r>
                <a:rPr lang="en-US" sz="500" b="0" dirty="0">
                  <a:solidFill>
                    <a:srgbClr val="000000"/>
                  </a:solidFill>
                  <a:effectLst/>
                  <a:latin typeface="Menlo" panose="020B0609030804020204" pitchFamily="49" charset="0"/>
                </a:rPr>
                <a:t>(</a:t>
              </a:r>
              <a:r>
                <a:rPr lang="en-US" sz="500" b="0" dirty="0">
                  <a:solidFill>
                    <a:srgbClr val="A31515"/>
                  </a:solidFill>
                  <a:effectLst/>
                  <a:latin typeface="Menlo" panose="020B0609030804020204" pitchFamily="49" charset="0"/>
                </a:rPr>
                <a:t>"</a:t>
              </a:r>
              <a:r>
                <a:rPr lang="en-US" sz="500" b="0" dirty="0" err="1">
                  <a:solidFill>
                    <a:srgbClr val="A31515"/>
                  </a:solidFill>
                  <a:effectLst/>
                  <a:latin typeface="Menlo" panose="020B0609030804020204" pitchFamily="49" charset="0"/>
                </a:rPr>
                <a:t>Transshipment_Problem</a:t>
              </a:r>
              <a:r>
                <a:rPr lang="en-US" sz="500" b="0" dirty="0">
                  <a:solidFill>
                    <a:srgbClr val="A31515"/>
                  </a:solidFill>
                  <a:effectLst/>
                  <a:latin typeface="Menlo" panose="020B0609030804020204" pitchFamily="49" charset="0"/>
                </a:rPr>
                <a:t>"</a:t>
              </a:r>
              <a:r>
                <a:rPr lang="en-US" sz="500" b="0" dirty="0">
                  <a:solidFill>
                    <a:srgbClr val="000000"/>
                  </a:solidFill>
                  <a:effectLst/>
                  <a:latin typeface="Menlo" panose="020B0609030804020204" pitchFamily="49" charset="0"/>
                </a:rPr>
                <a:t>, </a:t>
              </a:r>
              <a:r>
                <a:rPr lang="en-US" sz="500" b="0" dirty="0" err="1">
                  <a:solidFill>
                    <a:srgbClr val="000000"/>
                  </a:solidFill>
                  <a:effectLst/>
                  <a:latin typeface="Menlo" panose="020B0609030804020204" pitchFamily="49" charset="0"/>
                </a:rPr>
                <a:t>pulp.LpMinimize</a:t>
              </a:r>
              <a:r>
                <a:rPr lang="en-US" sz="500" b="0" dirty="0">
                  <a:solidFill>
                    <a:srgbClr val="000000"/>
                  </a:solidFill>
                  <a:effectLst/>
                  <a:latin typeface="Menlo" panose="020B0609030804020204" pitchFamily="49" charset="0"/>
                </a:rPr>
                <a:t>)</a:t>
              </a:r>
            </a:p>
            <a:p>
              <a:endParaRPr lang="en-US" sz="500" dirty="0">
                <a:latin typeface="Menlo" panose="020B0609030804020204" pitchFamily="49" charset="0"/>
              </a:endParaRPr>
            </a:p>
            <a:p>
              <a:r>
                <a:rPr lang="en-US" sz="500" dirty="0">
                  <a:solidFill>
                    <a:srgbClr val="008000"/>
                  </a:solidFill>
                  <a:latin typeface="Menlo" panose="020B0609030804020204" pitchFamily="49" charset="0"/>
                </a:rPr>
                <a:t># the number of stores</a:t>
              </a:r>
              <a:endParaRPr lang="en-US" sz="500" dirty="0">
                <a:latin typeface="Menlo" panose="020B0609030804020204" pitchFamily="49" charset="0"/>
              </a:endParaRPr>
            </a:p>
            <a:p>
              <a:r>
                <a:rPr lang="en-US" sz="500" dirty="0">
                  <a:latin typeface="Menlo" panose="020B0609030804020204" pitchFamily="49" charset="0"/>
                </a:rPr>
                <a:t>store = [</a:t>
              </a:r>
              <a:r>
                <a:rPr lang="en-US" sz="500" dirty="0">
                  <a:solidFill>
                    <a:srgbClr val="098658"/>
                  </a:solidFill>
                  <a:latin typeface="Menlo" panose="020B0609030804020204" pitchFamily="49" charset="0"/>
                </a:rPr>
                <a:t>1</a:t>
              </a:r>
              <a:r>
                <a:rPr lang="en-US" sz="500" dirty="0">
                  <a:latin typeface="Menlo" panose="020B0609030804020204" pitchFamily="49" charset="0"/>
                </a:rPr>
                <a:t>, </a:t>
              </a:r>
              <a:r>
                <a:rPr lang="en-US" sz="500" dirty="0">
                  <a:solidFill>
                    <a:srgbClr val="098658"/>
                  </a:solidFill>
                  <a:latin typeface="Menlo" panose="020B0609030804020204" pitchFamily="49" charset="0"/>
                </a:rPr>
                <a:t>2</a:t>
              </a:r>
              <a:r>
                <a:rPr lang="en-US" sz="500" dirty="0">
                  <a:latin typeface="Menlo" panose="020B0609030804020204" pitchFamily="49" charset="0"/>
                </a:rPr>
                <a:t>, </a:t>
              </a:r>
              <a:r>
                <a:rPr lang="en-US" sz="500" dirty="0">
                  <a:solidFill>
                    <a:srgbClr val="098658"/>
                  </a:solidFill>
                  <a:latin typeface="Menlo" panose="020B0609030804020204" pitchFamily="49" charset="0"/>
                </a:rPr>
                <a:t>3</a:t>
              </a:r>
              <a:r>
                <a:rPr lang="en-US" sz="500" dirty="0">
                  <a:latin typeface="Menlo" panose="020B0609030804020204" pitchFamily="49" charset="0"/>
                </a:rPr>
                <a:t>, </a:t>
              </a:r>
              <a:r>
                <a:rPr lang="en-US" sz="500" dirty="0">
                  <a:solidFill>
                    <a:srgbClr val="098658"/>
                  </a:solidFill>
                  <a:latin typeface="Menlo" panose="020B0609030804020204" pitchFamily="49" charset="0"/>
                </a:rPr>
                <a:t>4</a:t>
              </a:r>
              <a:r>
                <a:rPr lang="en-US" sz="500" dirty="0">
                  <a:latin typeface="Menlo" panose="020B0609030804020204" pitchFamily="49" charset="0"/>
                </a:rPr>
                <a:t>, </a:t>
              </a:r>
              <a:r>
                <a:rPr lang="en-US" sz="500" dirty="0">
                  <a:solidFill>
                    <a:srgbClr val="098658"/>
                  </a:solidFill>
                  <a:latin typeface="Menlo" panose="020B0609030804020204" pitchFamily="49" charset="0"/>
                </a:rPr>
                <a:t>5</a:t>
              </a:r>
              <a:r>
                <a:rPr lang="en-US" sz="500" dirty="0">
                  <a:latin typeface="Menlo" panose="020B0609030804020204" pitchFamily="49" charset="0"/>
                </a:rPr>
                <a:t>, </a:t>
              </a:r>
              <a:r>
                <a:rPr lang="en-US" sz="500" dirty="0">
                  <a:solidFill>
                    <a:srgbClr val="098658"/>
                  </a:solidFill>
                  <a:latin typeface="Menlo" panose="020B0609030804020204" pitchFamily="49" charset="0"/>
                </a:rPr>
                <a:t>6</a:t>
              </a:r>
              <a:r>
                <a:rPr lang="en-US" sz="500" dirty="0">
                  <a:latin typeface="Menlo" panose="020B0609030804020204" pitchFamily="49" charset="0"/>
                </a:rPr>
                <a:t>, </a:t>
              </a:r>
              <a:r>
                <a:rPr lang="en-US" sz="500" dirty="0">
                  <a:solidFill>
                    <a:srgbClr val="098658"/>
                  </a:solidFill>
                  <a:latin typeface="Menlo" panose="020B0609030804020204" pitchFamily="49" charset="0"/>
                </a:rPr>
                <a:t>7</a:t>
              </a:r>
              <a:r>
                <a:rPr lang="en-US" sz="500" dirty="0">
                  <a:latin typeface="Menlo" panose="020B0609030804020204" pitchFamily="49" charset="0"/>
                </a:rPr>
                <a:t>]</a:t>
              </a:r>
            </a:p>
            <a:p>
              <a:r>
                <a:rPr lang="en-US" sz="500" dirty="0">
                  <a:latin typeface="Menlo" panose="020B0609030804020204" pitchFamily="49" charset="0"/>
                </a:rPr>
                <a:t>n = </a:t>
              </a:r>
              <a:r>
                <a:rPr lang="en-US" sz="500" dirty="0" err="1">
                  <a:latin typeface="Menlo" panose="020B0609030804020204" pitchFamily="49" charset="0"/>
                </a:rPr>
                <a:t>len</a:t>
              </a:r>
              <a:r>
                <a:rPr lang="en-US" sz="500" dirty="0">
                  <a:latin typeface="Menlo" panose="020B0609030804020204" pitchFamily="49" charset="0"/>
                </a:rPr>
                <a:t>(store)</a:t>
              </a:r>
            </a:p>
            <a:p>
              <a:r>
                <a:rPr lang="en-US" sz="500" dirty="0">
                  <a:latin typeface="Menlo" panose="020B0609030804020204" pitchFamily="49" charset="0"/>
                </a:rPr>
                <a:t/>
              </a:r>
              <a:br>
                <a:rPr lang="en-US" sz="500" dirty="0">
                  <a:latin typeface="Menlo" panose="020B0609030804020204" pitchFamily="49" charset="0"/>
                </a:rPr>
              </a:br>
              <a:r>
                <a:rPr lang="en-US" sz="500" dirty="0">
                  <a:solidFill>
                    <a:srgbClr val="008000"/>
                  </a:solidFill>
                  <a:latin typeface="Menlo" panose="020B0609030804020204" pitchFamily="49" charset="0"/>
                </a:rPr>
                <a:t># the number of scenarios</a:t>
              </a:r>
              <a:endParaRPr lang="en-US" sz="500" dirty="0">
                <a:latin typeface="Menlo" panose="020B0609030804020204" pitchFamily="49" charset="0"/>
              </a:endParaRPr>
            </a:p>
            <a:p>
              <a:r>
                <a:rPr lang="en-US" sz="500" dirty="0">
                  <a:latin typeface="Menlo" panose="020B0609030804020204" pitchFamily="49" charset="0"/>
                </a:rPr>
                <a:t>scenario = list(range(</a:t>
              </a:r>
              <a:r>
                <a:rPr lang="en-US" sz="500" dirty="0">
                  <a:solidFill>
                    <a:srgbClr val="098658"/>
                  </a:solidFill>
                  <a:latin typeface="Menlo" panose="020B0609030804020204" pitchFamily="49" charset="0"/>
                </a:rPr>
                <a:t>1</a:t>
              </a:r>
              <a:r>
                <a:rPr lang="en-US" sz="500" dirty="0">
                  <a:latin typeface="Menlo" panose="020B0609030804020204" pitchFamily="49" charset="0"/>
                </a:rPr>
                <a:t>, </a:t>
              </a:r>
              <a:r>
                <a:rPr lang="en-US" sz="500" dirty="0">
                  <a:solidFill>
                    <a:srgbClr val="098658"/>
                  </a:solidFill>
                  <a:latin typeface="Menlo" panose="020B0609030804020204" pitchFamily="49" charset="0"/>
                </a:rPr>
                <a:t>3</a:t>
              </a:r>
              <a:r>
                <a:rPr lang="en-US" sz="500" dirty="0">
                  <a:latin typeface="Menlo" panose="020B0609030804020204" pitchFamily="49" charset="0"/>
                </a:rPr>
                <a:t>**</a:t>
              </a:r>
              <a:r>
                <a:rPr lang="en-US" sz="500" dirty="0">
                  <a:solidFill>
                    <a:srgbClr val="098658"/>
                  </a:solidFill>
                  <a:latin typeface="Menlo" panose="020B0609030804020204" pitchFamily="49" charset="0"/>
                </a:rPr>
                <a:t>7</a:t>
              </a:r>
              <a:r>
                <a:rPr lang="en-US" sz="500" dirty="0">
                  <a:latin typeface="Menlo" panose="020B0609030804020204" pitchFamily="49" charset="0"/>
                </a:rPr>
                <a:t> + </a:t>
              </a:r>
              <a:r>
                <a:rPr lang="en-US" sz="500" dirty="0">
                  <a:solidFill>
                    <a:srgbClr val="098658"/>
                  </a:solidFill>
                  <a:latin typeface="Menlo" panose="020B0609030804020204" pitchFamily="49" charset="0"/>
                </a:rPr>
                <a:t>1</a:t>
              </a:r>
              <a:r>
                <a:rPr lang="en-US" sz="500" dirty="0">
                  <a:latin typeface="Menlo" panose="020B0609030804020204" pitchFamily="49" charset="0"/>
                </a:rPr>
                <a:t>))</a:t>
              </a:r>
            </a:p>
            <a:p>
              <a:r>
                <a:rPr lang="en-US" sz="500" dirty="0">
                  <a:latin typeface="Menlo" panose="020B0609030804020204" pitchFamily="49" charset="0"/>
                </a:rPr>
                <a:t>ns = </a:t>
              </a:r>
              <a:r>
                <a:rPr lang="en-US" sz="500" dirty="0" err="1">
                  <a:latin typeface="Menlo" panose="020B0609030804020204" pitchFamily="49" charset="0"/>
                </a:rPr>
                <a:t>len</a:t>
              </a:r>
              <a:r>
                <a:rPr lang="en-US" sz="500" dirty="0">
                  <a:latin typeface="Menlo" panose="020B0609030804020204" pitchFamily="49" charset="0"/>
                </a:rPr>
                <a:t>(scenario)</a:t>
              </a:r>
            </a:p>
            <a:p>
              <a:endParaRPr lang="en-US" sz="500" b="0" dirty="0">
                <a:solidFill>
                  <a:srgbClr val="000000"/>
                </a:solidFill>
                <a:effectLst/>
                <a:latin typeface="Menlo" panose="020B0609030804020204" pitchFamily="49" charset="0"/>
              </a:endParaRPr>
            </a:p>
            <a:p>
              <a:r>
                <a:rPr lang="en-US" sz="500" dirty="0">
                  <a:solidFill>
                    <a:srgbClr val="008000"/>
                  </a:solidFill>
                  <a:latin typeface="Menlo" panose="020B0609030804020204" pitchFamily="49" charset="0"/>
                </a:rPr>
                <a:t># 3^7 scenarios</a:t>
              </a:r>
              <a:endParaRPr lang="en-US" sz="500" dirty="0">
                <a:latin typeface="Menlo" panose="020B0609030804020204" pitchFamily="49" charset="0"/>
              </a:endParaRPr>
            </a:p>
            <a:p>
              <a:r>
                <a:rPr lang="en-US" sz="500" dirty="0">
                  <a:solidFill>
                    <a:srgbClr val="008000"/>
                  </a:solidFill>
                  <a:latin typeface="Menlo" panose="020B0609030804020204" pitchFamily="49" charset="0"/>
                </a:rPr>
                <a:t># stochastic parameter ---&gt; demand of each store</a:t>
              </a:r>
              <a:endParaRPr lang="en-US" sz="500" dirty="0">
                <a:latin typeface="Menlo" panose="020B0609030804020204" pitchFamily="49" charset="0"/>
              </a:endParaRPr>
            </a:p>
            <a:p>
              <a:r>
                <a:rPr lang="en-US" sz="500" dirty="0">
                  <a:latin typeface="Menlo" panose="020B0609030804020204" pitchFamily="49" charset="0"/>
                </a:rPr>
                <a:t>mu = </a:t>
              </a:r>
              <a:r>
                <a:rPr lang="en-US" sz="500" dirty="0" err="1">
                  <a:latin typeface="Menlo" panose="020B0609030804020204" pitchFamily="49" charset="0"/>
                </a:rPr>
                <a:t>pulp.makeDict</a:t>
              </a:r>
              <a:r>
                <a:rPr lang="en-US" sz="500" dirty="0">
                  <a:latin typeface="Menlo" panose="020B0609030804020204" pitchFamily="49" charset="0"/>
                </a:rPr>
                <a:t>([store], [</a:t>
              </a:r>
              <a:r>
                <a:rPr lang="en-US" sz="500" dirty="0">
                  <a:solidFill>
                    <a:srgbClr val="098658"/>
                  </a:solidFill>
                  <a:latin typeface="Menlo" panose="020B0609030804020204" pitchFamily="49" charset="0"/>
                </a:rPr>
                <a:t>100</a:t>
              </a:r>
              <a:r>
                <a:rPr lang="en-US" sz="500" dirty="0">
                  <a:latin typeface="Menlo" panose="020B0609030804020204" pitchFamily="49" charset="0"/>
                </a:rPr>
                <a:t>, </a:t>
              </a:r>
              <a:r>
                <a:rPr lang="en-US" sz="500" dirty="0">
                  <a:solidFill>
                    <a:srgbClr val="098658"/>
                  </a:solidFill>
                  <a:latin typeface="Menlo" panose="020B0609030804020204" pitchFamily="49" charset="0"/>
                </a:rPr>
                <a:t>200</a:t>
              </a:r>
              <a:r>
                <a:rPr lang="en-US" sz="500" dirty="0">
                  <a:latin typeface="Menlo" panose="020B0609030804020204" pitchFamily="49" charset="0"/>
                </a:rPr>
                <a:t>, </a:t>
              </a:r>
              <a:r>
                <a:rPr lang="en-US" sz="500" dirty="0">
                  <a:solidFill>
                    <a:srgbClr val="098658"/>
                  </a:solidFill>
                  <a:latin typeface="Menlo" panose="020B0609030804020204" pitchFamily="49" charset="0"/>
                </a:rPr>
                <a:t>150</a:t>
              </a:r>
              <a:r>
                <a:rPr lang="en-US" sz="500" dirty="0">
                  <a:latin typeface="Menlo" panose="020B0609030804020204" pitchFamily="49" charset="0"/>
                </a:rPr>
                <a:t>, </a:t>
              </a:r>
              <a:r>
                <a:rPr lang="en-US" sz="500" dirty="0">
                  <a:solidFill>
                    <a:srgbClr val="098658"/>
                  </a:solidFill>
                  <a:latin typeface="Menlo" panose="020B0609030804020204" pitchFamily="49" charset="0"/>
                </a:rPr>
                <a:t>170</a:t>
              </a:r>
              <a:r>
                <a:rPr lang="en-US" sz="500" dirty="0">
                  <a:latin typeface="Menlo" panose="020B0609030804020204" pitchFamily="49" charset="0"/>
                </a:rPr>
                <a:t>, </a:t>
              </a:r>
              <a:r>
                <a:rPr lang="en-US" sz="500" dirty="0">
                  <a:solidFill>
                    <a:srgbClr val="098658"/>
                  </a:solidFill>
                  <a:latin typeface="Menlo" panose="020B0609030804020204" pitchFamily="49" charset="0"/>
                </a:rPr>
                <a:t>180</a:t>
              </a:r>
              <a:r>
                <a:rPr lang="en-US" sz="500" dirty="0">
                  <a:latin typeface="Menlo" panose="020B0609030804020204" pitchFamily="49" charset="0"/>
                </a:rPr>
                <a:t>, </a:t>
              </a:r>
              <a:r>
                <a:rPr lang="en-US" sz="500" dirty="0">
                  <a:solidFill>
                    <a:srgbClr val="098658"/>
                  </a:solidFill>
                  <a:latin typeface="Menlo" panose="020B0609030804020204" pitchFamily="49" charset="0"/>
                </a:rPr>
                <a:t>170</a:t>
              </a:r>
              <a:r>
                <a:rPr lang="en-US" sz="500" dirty="0">
                  <a:latin typeface="Menlo" panose="020B0609030804020204" pitchFamily="49" charset="0"/>
                </a:rPr>
                <a:t>, </a:t>
              </a:r>
              <a:r>
                <a:rPr lang="en-US" sz="500" dirty="0">
                  <a:solidFill>
                    <a:srgbClr val="098658"/>
                  </a:solidFill>
                  <a:latin typeface="Menlo" panose="020B0609030804020204" pitchFamily="49" charset="0"/>
                </a:rPr>
                <a:t>170</a:t>
              </a:r>
              <a:r>
                <a:rPr lang="en-US" sz="500" dirty="0">
                  <a:latin typeface="Menlo" panose="020B0609030804020204" pitchFamily="49" charset="0"/>
                </a:rPr>
                <a:t>], </a:t>
              </a:r>
              <a:r>
                <a:rPr lang="en-US" sz="500" dirty="0">
                  <a:solidFill>
                    <a:srgbClr val="098658"/>
                  </a:solidFill>
                  <a:latin typeface="Menlo" panose="020B0609030804020204" pitchFamily="49" charset="0"/>
                </a:rPr>
                <a:t>0</a:t>
              </a:r>
              <a:r>
                <a:rPr lang="en-US" sz="500" dirty="0">
                  <a:latin typeface="Menlo" panose="020B0609030804020204" pitchFamily="49" charset="0"/>
                </a:rPr>
                <a:t>)</a:t>
              </a:r>
            </a:p>
            <a:p>
              <a:r>
                <a:rPr lang="en-US" sz="500" dirty="0">
                  <a:latin typeface="Menlo" panose="020B0609030804020204" pitchFamily="49" charset="0"/>
                </a:rPr>
                <a:t>sigma = </a:t>
              </a:r>
              <a:r>
                <a:rPr lang="en-US" sz="500" dirty="0" err="1">
                  <a:latin typeface="Menlo" panose="020B0609030804020204" pitchFamily="49" charset="0"/>
                </a:rPr>
                <a:t>pulp.makeDict</a:t>
              </a:r>
              <a:r>
                <a:rPr lang="en-US" sz="500" dirty="0">
                  <a:latin typeface="Menlo" panose="020B0609030804020204" pitchFamily="49" charset="0"/>
                </a:rPr>
                <a:t>([store], [</a:t>
              </a:r>
              <a:r>
                <a:rPr lang="en-US" sz="500" dirty="0">
                  <a:solidFill>
                    <a:srgbClr val="098658"/>
                  </a:solidFill>
                  <a:latin typeface="Menlo" panose="020B0609030804020204" pitchFamily="49" charset="0"/>
                </a:rPr>
                <a:t>20</a:t>
              </a:r>
              <a:r>
                <a:rPr lang="en-US" sz="500" dirty="0">
                  <a:latin typeface="Menlo" panose="020B0609030804020204" pitchFamily="49" charset="0"/>
                </a:rPr>
                <a:t>, </a:t>
              </a:r>
              <a:r>
                <a:rPr lang="en-US" sz="500" dirty="0">
                  <a:solidFill>
                    <a:srgbClr val="098658"/>
                  </a:solidFill>
                  <a:latin typeface="Menlo" panose="020B0609030804020204" pitchFamily="49" charset="0"/>
                </a:rPr>
                <a:t>50</a:t>
              </a:r>
              <a:r>
                <a:rPr lang="en-US" sz="500" dirty="0">
                  <a:latin typeface="Menlo" panose="020B0609030804020204" pitchFamily="49" charset="0"/>
                </a:rPr>
                <a:t>, </a:t>
              </a:r>
              <a:r>
                <a:rPr lang="en-US" sz="500" dirty="0">
                  <a:solidFill>
                    <a:srgbClr val="098658"/>
                  </a:solidFill>
                  <a:latin typeface="Menlo" panose="020B0609030804020204" pitchFamily="49" charset="0"/>
                </a:rPr>
                <a:t>30</a:t>
              </a:r>
              <a:r>
                <a:rPr lang="en-US" sz="500" dirty="0">
                  <a:latin typeface="Menlo" panose="020B0609030804020204" pitchFamily="49" charset="0"/>
                </a:rPr>
                <a:t>, </a:t>
              </a:r>
              <a:r>
                <a:rPr lang="en-US" sz="500" dirty="0">
                  <a:solidFill>
                    <a:srgbClr val="098658"/>
                  </a:solidFill>
                  <a:latin typeface="Menlo" panose="020B0609030804020204" pitchFamily="49" charset="0"/>
                </a:rPr>
                <a:t>50</a:t>
              </a:r>
              <a:r>
                <a:rPr lang="en-US" sz="500" dirty="0">
                  <a:latin typeface="Menlo" panose="020B0609030804020204" pitchFamily="49" charset="0"/>
                </a:rPr>
                <a:t>, </a:t>
              </a:r>
              <a:r>
                <a:rPr lang="en-US" sz="500" dirty="0">
                  <a:solidFill>
                    <a:srgbClr val="098658"/>
                  </a:solidFill>
                  <a:latin typeface="Menlo" panose="020B0609030804020204" pitchFamily="49" charset="0"/>
                </a:rPr>
                <a:t>40</a:t>
              </a:r>
              <a:r>
                <a:rPr lang="en-US" sz="500" dirty="0">
                  <a:latin typeface="Menlo" panose="020B0609030804020204" pitchFamily="49" charset="0"/>
                </a:rPr>
                <a:t>, </a:t>
              </a:r>
              <a:r>
                <a:rPr lang="en-US" sz="500" dirty="0">
                  <a:solidFill>
                    <a:srgbClr val="098658"/>
                  </a:solidFill>
                  <a:latin typeface="Menlo" panose="020B0609030804020204" pitchFamily="49" charset="0"/>
                </a:rPr>
                <a:t>30</a:t>
              </a:r>
              <a:r>
                <a:rPr lang="en-US" sz="500" dirty="0">
                  <a:latin typeface="Menlo" panose="020B0609030804020204" pitchFamily="49" charset="0"/>
                </a:rPr>
                <a:t>, </a:t>
              </a:r>
              <a:r>
                <a:rPr lang="en-US" sz="500" dirty="0">
                  <a:solidFill>
                    <a:srgbClr val="098658"/>
                  </a:solidFill>
                  <a:latin typeface="Menlo" panose="020B0609030804020204" pitchFamily="49" charset="0"/>
                </a:rPr>
                <a:t>50</a:t>
              </a:r>
              <a:r>
                <a:rPr lang="en-US" sz="500" dirty="0">
                  <a:latin typeface="Menlo" panose="020B0609030804020204" pitchFamily="49" charset="0"/>
                </a:rPr>
                <a:t>], </a:t>
              </a:r>
              <a:r>
                <a:rPr lang="en-US" sz="500" dirty="0">
                  <a:solidFill>
                    <a:srgbClr val="098658"/>
                  </a:solidFill>
                  <a:latin typeface="Menlo" panose="020B0609030804020204" pitchFamily="49" charset="0"/>
                </a:rPr>
                <a:t>0</a:t>
              </a:r>
              <a:r>
                <a:rPr lang="en-US" sz="500" dirty="0">
                  <a:latin typeface="Menlo" panose="020B0609030804020204" pitchFamily="49" charset="0"/>
                </a:rPr>
                <a:t>)</a:t>
              </a:r>
            </a:p>
            <a:p>
              <a:r>
                <a:rPr lang="en-US" sz="500" dirty="0">
                  <a:latin typeface="Menlo" panose="020B0609030804020204" pitchFamily="49" charset="0"/>
                </a:rPr>
                <a:t/>
              </a:r>
              <a:br>
                <a:rPr lang="en-US" sz="500" dirty="0">
                  <a:latin typeface="Menlo" panose="020B0609030804020204" pitchFamily="49" charset="0"/>
                </a:rPr>
              </a:br>
              <a:r>
                <a:rPr lang="en-US" sz="500" dirty="0">
                  <a:latin typeface="Menlo" panose="020B0609030804020204" pitchFamily="49" charset="0"/>
                </a:rPr>
                <a:t>d0 = [</a:t>
              </a:r>
              <a:r>
                <a:rPr lang="en-US" sz="500" dirty="0" err="1">
                  <a:latin typeface="Menlo" panose="020B0609030804020204" pitchFamily="49" charset="0"/>
                </a:rPr>
                <a:t>stats.norm.ppf</a:t>
              </a:r>
              <a:r>
                <a:rPr lang="en-US" sz="500" dirty="0">
                  <a:latin typeface="Menlo" panose="020B0609030804020204" pitchFamily="49" charset="0"/>
                </a:rPr>
                <a:t>(q = [</a:t>
              </a:r>
              <a:r>
                <a:rPr lang="en-US" sz="500" dirty="0">
                  <a:solidFill>
                    <a:srgbClr val="098658"/>
                  </a:solidFill>
                  <a:latin typeface="Menlo" panose="020B0609030804020204" pitchFamily="49" charset="0"/>
                </a:rPr>
                <a:t>0.25</a:t>
              </a:r>
              <a:r>
                <a:rPr lang="en-US" sz="500" dirty="0">
                  <a:latin typeface="Menlo" panose="020B0609030804020204" pitchFamily="49" charset="0"/>
                </a:rPr>
                <a:t>, </a:t>
              </a:r>
              <a:r>
                <a:rPr lang="en-US" sz="500" dirty="0">
                  <a:solidFill>
                    <a:srgbClr val="098658"/>
                  </a:solidFill>
                  <a:latin typeface="Menlo" panose="020B0609030804020204" pitchFamily="49" charset="0"/>
                </a:rPr>
                <a:t>0.5</a:t>
              </a:r>
              <a:r>
                <a:rPr lang="en-US" sz="500" dirty="0">
                  <a:latin typeface="Menlo" panose="020B0609030804020204" pitchFamily="49" charset="0"/>
                </a:rPr>
                <a:t>, </a:t>
              </a:r>
              <a:r>
                <a:rPr lang="en-US" sz="500" dirty="0">
                  <a:solidFill>
                    <a:srgbClr val="098658"/>
                  </a:solidFill>
                  <a:latin typeface="Menlo" panose="020B0609030804020204" pitchFamily="49" charset="0"/>
                </a:rPr>
                <a:t>0.75</a:t>
              </a:r>
              <a:r>
                <a:rPr lang="en-US" sz="500" dirty="0">
                  <a:latin typeface="Menlo" panose="020B0609030804020204" pitchFamily="49" charset="0"/>
                </a:rPr>
                <a:t>], loc = mu[</a:t>
              </a:r>
              <a:r>
                <a:rPr lang="en-US" sz="500" dirty="0" err="1">
                  <a:latin typeface="Menlo" panose="020B0609030804020204" pitchFamily="49" charset="0"/>
                </a:rPr>
                <a:t>i</a:t>
              </a:r>
              <a:r>
                <a:rPr lang="en-US" sz="500" dirty="0">
                  <a:latin typeface="Menlo" panose="020B0609030804020204" pitchFamily="49" charset="0"/>
                </a:rPr>
                <a:t>], scale = sigma[</a:t>
              </a:r>
              <a:r>
                <a:rPr lang="en-US" sz="500" dirty="0" err="1">
                  <a:latin typeface="Menlo" panose="020B0609030804020204" pitchFamily="49" charset="0"/>
                </a:rPr>
                <a:t>i</a:t>
              </a:r>
              <a:r>
                <a:rPr lang="en-US" sz="500" dirty="0">
                  <a:latin typeface="Menlo" panose="020B0609030804020204" pitchFamily="49" charset="0"/>
                </a:rPr>
                <a:t>]).</a:t>
              </a:r>
              <a:r>
                <a:rPr lang="en-US" sz="500" dirty="0" err="1">
                  <a:latin typeface="Menlo" panose="020B0609030804020204" pitchFamily="49" charset="0"/>
                </a:rPr>
                <a:t>tolist</a:t>
              </a:r>
              <a:r>
                <a:rPr lang="en-US" sz="500" dirty="0">
                  <a:latin typeface="Menlo" panose="020B0609030804020204" pitchFamily="49" charset="0"/>
                </a:rPr>
                <a:t>() </a:t>
              </a:r>
              <a:r>
                <a:rPr lang="en-US" sz="500" dirty="0">
                  <a:solidFill>
                    <a:srgbClr val="0000FF"/>
                  </a:solidFill>
                  <a:latin typeface="Menlo" panose="020B0609030804020204" pitchFamily="49" charset="0"/>
                </a:rPr>
                <a:t>for</a:t>
              </a:r>
              <a:r>
                <a:rPr lang="en-US" sz="500" dirty="0">
                  <a:latin typeface="Menlo" panose="020B0609030804020204" pitchFamily="49" charset="0"/>
                </a:rPr>
                <a:t> </a:t>
              </a:r>
              <a:r>
                <a:rPr lang="en-US" sz="500" dirty="0" err="1">
                  <a:latin typeface="Menlo" panose="020B0609030804020204" pitchFamily="49" charset="0"/>
                </a:rPr>
                <a:t>i</a:t>
              </a:r>
              <a:r>
                <a:rPr lang="en-US" sz="500" dirty="0">
                  <a:latin typeface="Menlo" panose="020B0609030804020204" pitchFamily="49" charset="0"/>
                </a:rPr>
                <a:t> </a:t>
              </a:r>
              <a:r>
                <a:rPr lang="en-US" sz="500" dirty="0">
                  <a:solidFill>
                    <a:srgbClr val="0000FF"/>
                  </a:solidFill>
                  <a:latin typeface="Menlo" panose="020B0609030804020204" pitchFamily="49" charset="0"/>
                </a:rPr>
                <a:t>in</a:t>
              </a:r>
              <a:r>
                <a:rPr lang="en-US" sz="500" dirty="0">
                  <a:latin typeface="Menlo" panose="020B0609030804020204" pitchFamily="49" charset="0"/>
                </a:rPr>
                <a:t> range(</a:t>
              </a:r>
              <a:r>
                <a:rPr lang="en-US" sz="500" dirty="0">
                  <a:solidFill>
                    <a:srgbClr val="098658"/>
                  </a:solidFill>
                  <a:latin typeface="Menlo" panose="020B0609030804020204" pitchFamily="49" charset="0"/>
                </a:rPr>
                <a:t>1</a:t>
              </a:r>
              <a:r>
                <a:rPr lang="en-US" sz="500" dirty="0">
                  <a:latin typeface="Menlo" panose="020B0609030804020204" pitchFamily="49" charset="0"/>
                </a:rPr>
                <a:t>,</a:t>
              </a:r>
              <a:r>
                <a:rPr lang="en-US" sz="500" dirty="0">
                  <a:solidFill>
                    <a:srgbClr val="098658"/>
                  </a:solidFill>
                  <a:latin typeface="Menlo" panose="020B0609030804020204" pitchFamily="49" charset="0"/>
                </a:rPr>
                <a:t>8</a:t>
              </a:r>
              <a:r>
                <a:rPr lang="en-US" sz="500" dirty="0">
                  <a:latin typeface="Menlo" panose="020B0609030804020204" pitchFamily="49" charset="0"/>
                </a:rPr>
                <a:t>)]</a:t>
              </a:r>
            </a:p>
            <a:p>
              <a:r>
                <a:rPr lang="en-US" sz="500" dirty="0">
                  <a:latin typeface="Menlo" panose="020B0609030804020204" pitchFamily="49" charset="0"/>
                </a:rPr>
                <a:t>d1 = list(</a:t>
              </a:r>
              <a:r>
                <a:rPr lang="en-US" sz="500" dirty="0" err="1">
                  <a:latin typeface="Menlo" panose="020B0609030804020204" pitchFamily="49" charset="0"/>
                </a:rPr>
                <a:t>itertools.product</a:t>
              </a:r>
              <a:r>
                <a:rPr lang="en-US" sz="500" dirty="0">
                  <a:latin typeface="Menlo" panose="020B0609030804020204" pitchFamily="49" charset="0"/>
                </a:rPr>
                <a:t>(d0[</a:t>
              </a:r>
              <a:r>
                <a:rPr lang="en-US" sz="500" dirty="0">
                  <a:solidFill>
                    <a:srgbClr val="098658"/>
                  </a:solidFill>
                  <a:latin typeface="Menlo" panose="020B0609030804020204" pitchFamily="49" charset="0"/>
                </a:rPr>
                <a:t>0</a:t>
              </a:r>
              <a:r>
                <a:rPr lang="en-US" sz="500" dirty="0">
                  <a:latin typeface="Menlo" panose="020B0609030804020204" pitchFamily="49" charset="0"/>
                </a:rPr>
                <a:t>], d0[</a:t>
              </a:r>
              <a:r>
                <a:rPr lang="en-US" sz="500" dirty="0">
                  <a:solidFill>
                    <a:srgbClr val="098658"/>
                  </a:solidFill>
                  <a:latin typeface="Menlo" panose="020B0609030804020204" pitchFamily="49" charset="0"/>
                </a:rPr>
                <a:t>1</a:t>
              </a:r>
              <a:r>
                <a:rPr lang="en-US" sz="500" dirty="0">
                  <a:latin typeface="Menlo" panose="020B0609030804020204" pitchFamily="49" charset="0"/>
                </a:rPr>
                <a:t>], d0[</a:t>
              </a:r>
              <a:r>
                <a:rPr lang="en-US" sz="500" dirty="0">
                  <a:solidFill>
                    <a:srgbClr val="098658"/>
                  </a:solidFill>
                  <a:latin typeface="Menlo" panose="020B0609030804020204" pitchFamily="49" charset="0"/>
                </a:rPr>
                <a:t>2</a:t>
              </a:r>
              <a:r>
                <a:rPr lang="en-US" sz="500" dirty="0">
                  <a:latin typeface="Menlo" panose="020B0609030804020204" pitchFamily="49" charset="0"/>
                </a:rPr>
                <a:t>], d0[</a:t>
              </a:r>
              <a:r>
                <a:rPr lang="en-US" sz="500" dirty="0">
                  <a:solidFill>
                    <a:srgbClr val="098658"/>
                  </a:solidFill>
                  <a:latin typeface="Menlo" panose="020B0609030804020204" pitchFamily="49" charset="0"/>
                </a:rPr>
                <a:t>3</a:t>
              </a:r>
              <a:r>
                <a:rPr lang="en-US" sz="500" dirty="0">
                  <a:latin typeface="Menlo" panose="020B0609030804020204" pitchFamily="49" charset="0"/>
                </a:rPr>
                <a:t>], d0[</a:t>
              </a:r>
              <a:r>
                <a:rPr lang="en-US" sz="500" dirty="0">
                  <a:solidFill>
                    <a:srgbClr val="098658"/>
                  </a:solidFill>
                  <a:latin typeface="Menlo" panose="020B0609030804020204" pitchFamily="49" charset="0"/>
                </a:rPr>
                <a:t>4</a:t>
              </a:r>
              <a:r>
                <a:rPr lang="en-US" sz="500" dirty="0">
                  <a:latin typeface="Menlo" panose="020B0609030804020204" pitchFamily="49" charset="0"/>
                </a:rPr>
                <a:t>], d0[</a:t>
              </a:r>
              <a:r>
                <a:rPr lang="en-US" sz="500" dirty="0">
                  <a:solidFill>
                    <a:srgbClr val="098658"/>
                  </a:solidFill>
                  <a:latin typeface="Menlo" panose="020B0609030804020204" pitchFamily="49" charset="0"/>
                </a:rPr>
                <a:t>5</a:t>
              </a:r>
              <a:r>
                <a:rPr lang="en-US" sz="500" dirty="0">
                  <a:latin typeface="Menlo" panose="020B0609030804020204" pitchFamily="49" charset="0"/>
                </a:rPr>
                <a:t>], d0[</a:t>
              </a:r>
              <a:r>
                <a:rPr lang="en-US" sz="500" dirty="0">
                  <a:solidFill>
                    <a:srgbClr val="098658"/>
                  </a:solidFill>
                  <a:latin typeface="Menlo" panose="020B0609030804020204" pitchFamily="49" charset="0"/>
                </a:rPr>
                <a:t>6</a:t>
              </a:r>
              <a:r>
                <a:rPr lang="en-US" sz="500" dirty="0">
                  <a:latin typeface="Menlo" panose="020B0609030804020204" pitchFamily="49" charset="0"/>
                </a:rPr>
                <a:t>]))</a:t>
              </a:r>
            </a:p>
            <a:p>
              <a:r>
                <a:rPr lang="en-US" sz="500" dirty="0">
                  <a:latin typeface="Menlo" panose="020B0609030804020204" pitchFamily="49" charset="0"/>
                </a:rPr>
                <a:t>d = [list(</a:t>
              </a:r>
              <a:r>
                <a:rPr lang="en-US" sz="500" dirty="0" err="1">
                  <a:latin typeface="Menlo" panose="020B0609030804020204" pitchFamily="49" charset="0"/>
                </a:rPr>
                <a:t>i</a:t>
              </a:r>
              <a:r>
                <a:rPr lang="en-US" sz="500" dirty="0">
                  <a:latin typeface="Menlo" panose="020B0609030804020204" pitchFamily="49" charset="0"/>
                </a:rPr>
                <a:t>) </a:t>
              </a:r>
              <a:r>
                <a:rPr lang="en-US" sz="500" dirty="0">
                  <a:solidFill>
                    <a:srgbClr val="0000FF"/>
                  </a:solidFill>
                  <a:latin typeface="Menlo" panose="020B0609030804020204" pitchFamily="49" charset="0"/>
                </a:rPr>
                <a:t>for</a:t>
              </a:r>
              <a:r>
                <a:rPr lang="en-US" sz="500" dirty="0">
                  <a:latin typeface="Menlo" panose="020B0609030804020204" pitchFamily="49" charset="0"/>
                </a:rPr>
                <a:t> </a:t>
              </a:r>
              <a:r>
                <a:rPr lang="en-US" sz="500" dirty="0" err="1">
                  <a:latin typeface="Menlo" panose="020B0609030804020204" pitchFamily="49" charset="0"/>
                </a:rPr>
                <a:t>i</a:t>
              </a:r>
              <a:r>
                <a:rPr lang="en-US" sz="500" dirty="0">
                  <a:latin typeface="Menlo" panose="020B0609030804020204" pitchFamily="49" charset="0"/>
                </a:rPr>
                <a:t> </a:t>
              </a:r>
              <a:r>
                <a:rPr lang="en-US" sz="500" dirty="0">
                  <a:solidFill>
                    <a:srgbClr val="0000FF"/>
                  </a:solidFill>
                  <a:latin typeface="Menlo" panose="020B0609030804020204" pitchFamily="49" charset="0"/>
                </a:rPr>
                <a:t>in</a:t>
              </a:r>
              <a:r>
                <a:rPr lang="en-US" sz="500" dirty="0">
                  <a:latin typeface="Menlo" panose="020B0609030804020204" pitchFamily="49" charset="0"/>
                </a:rPr>
                <a:t> d1]</a:t>
              </a:r>
            </a:p>
            <a:p>
              <a:r>
                <a:rPr lang="en-US" sz="500" dirty="0">
                  <a:latin typeface="Menlo" panose="020B0609030804020204" pitchFamily="49" charset="0"/>
                </a:rPr>
                <a:t>d = </a:t>
              </a:r>
              <a:r>
                <a:rPr lang="en-US" sz="500" dirty="0" err="1">
                  <a:latin typeface="Menlo" panose="020B0609030804020204" pitchFamily="49" charset="0"/>
                </a:rPr>
                <a:t>pulp.makeDict</a:t>
              </a:r>
              <a:r>
                <a:rPr lang="en-US" sz="500" dirty="0">
                  <a:latin typeface="Menlo" panose="020B0609030804020204" pitchFamily="49" charset="0"/>
                </a:rPr>
                <a:t>([scenario, store], d, </a:t>
              </a:r>
              <a:r>
                <a:rPr lang="en-US" sz="500" dirty="0">
                  <a:solidFill>
                    <a:srgbClr val="098658"/>
                  </a:solidFill>
                  <a:latin typeface="Menlo" panose="020B0609030804020204" pitchFamily="49" charset="0"/>
                </a:rPr>
                <a:t>0</a:t>
              </a:r>
              <a:r>
                <a:rPr lang="en-US" sz="500" dirty="0">
                  <a:latin typeface="Menlo" panose="020B0609030804020204" pitchFamily="49" charset="0"/>
                </a:rPr>
                <a:t>)</a:t>
              </a:r>
            </a:p>
            <a:p>
              <a:endParaRPr lang="en-US" sz="500" b="0" dirty="0">
                <a:solidFill>
                  <a:srgbClr val="000000"/>
                </a:solidFill>
                <a:effectLst/>
                <a:latin typeface="Menlo" panose="020B0609030804020204" pitchFamily="49" charset="0"/>
              </a:endParaRPr>
            </a:p>
            <a:p>
              <a:endParaRPr lang="en-US" sz="500" dirty="0">
                <a:latin typeface="Menlo" panose="020B0609030804020204" pitchFamily="49" charset="0"/>
              </a:endParaRPr>
            </a:p>
            <a:p>
              <a:r>
                <a:rPr lang="en-US" sz="500" dirty="0">
                  <a:solidFill>
                    <a:srgbClr val="008000"/>
                  </a:solidFill>
                  <a:latin typeface="Menlo" panose="020B0609030804020204" pitchFamily="49" charset="0"/>
                </a:rPr>
                <a:t># set up fixed parameters</a:t>
              </a:r>
              <a:endParaRPr lang="en-US" sz="500" dirty="0">
                <a:latin typeface="Menlo" panose="020B0609030804020204" pitchFamily="49" charset="0"/>
              </a:endParaRPr>
            </a:p>
            <a:p>
              <a:r>
                <a:rPr lang="en-US" sz="500" dirty="0">
                  <a:latin typeface="Menlo" panose="020B0609030804020204" pitchFamily="49" charset="0"/>
                </a:rPr>
                <a:t/>
              </a:r>
              <a:br>
                <a:rPr lang="en-US" sz="500" dirty="0">
                  <a:latin typeface="Menlo" panose="020B0609030804020204" pitchFamily="49" charset="0"/>
                </a:rPr>
              </a:br>
              <a:r>
                <a:rPr lang="en-US" sz="500" dirty="0">
                  <a:solidFill>
                    <a:srgbClr val="008000"/>
                  </a:solidFill>
                  <a:latin typeface="Menlo" panose="020B0609030804020204" pitchFamily="49" charset="0"/>
                </a:rPr>
                <a:t># 7 stores replenishment cost</a:t>
              </a:r>
              <a:endParaRPr lang="en-US" sz="500" dirty="0">
                <a:latin typeface="Menlo" panose="020B0609030804020204" pitchFamily="49" charset="0"/>
              </a:endParaRPr>
            </a:p>
            <a:p>
              <a:r>
                <a:rPr lang="en-US" sz="500" dirty="0">
                  <a:latin typeface="Menlo" panose="020B0609030804020204" pitchFamily="49" charset="0"/>
                </a:rPr>
                <a:t>Cr = [</a:t>
              </a:r>
              <a:r>
                <a:rPr lang="en-US" sz="500" dirty="0">
                  <a:solidFill>
                    <a:srgbClr val="098658"/>
                  </a:solidFill>
                  <a:latin typeface="Menlo" panose="020B0609030804020204" pitchFamily="49" charset="0"/>
                </a:rPr>
                <a:t>0</a:t>
              </a:r>
              <a:r>
                <a:rPr lang="en-US" sz="500" dirty="0">
                  <a:latin typeface="Menlo" panose="020B0609030804020204" pitchFamily="49" charset="0"/>
                </a:rPr>
                <a:t>, </a:t>
              </a:r>
              <a:r>
                <a:rPr lang="en-US" sz="500" dirty="0">
                  <a:solidFill>
                    <a:srgbClr val="098658"/>
                  </a:solidFill>
                  <a:latin typeface="Menlo" panose="020B0609030804020204" pitchFamily="49" charset="0"/>
                </a:rPr>
                <a:t>0</a:t>
              </a:r>
              <a:r>
                <a:rPr lang="en-US" sz="500" dirty="0">
                  <a:latin typeface="Menlo" panose="020B0609030804020204" pitchFamily="49" charset="0"/>
                </a:rPr>
                <a:t>, </a:t>
              </a:r>
              <a:r>
                <a:rPr lang="en-US" sz="500" dirty="0">
                  <a:solidFill>
                    <a:srgbClr val="098658"/>
                  </a:solidFill>
                  <a:latin typeface="Menlo" panose="020B0609030804020204" pitchFamily="49" charset="0"/>
                </a:rPr>
                <a:t>0</a:t>
              </a:r>
              <a:r>
                <a:rPr lang="en-US" sz="500" dirty="0">
                  <a:latin typeface="Menlo" panose="020B0609030804020204" pitchFamily="49" charset="0"/>
                </a:rPr>
                <a:t>, </a:t>
              </a:r>
              <a:r>
                <a:rPr lang="en-US" sz="500" dirty="0">
                  <a:solidFill>
                    <a:srgbClr val="098658"/>
                  </a:solidFill>
                  <a:latin typeface="Menlo" panose="020B0609030804020204" pitchFamily="49" charset="0"/>
                </a:rPr>
                <a:t>0</a:t>
              </a:r>
              <a:r>
                <a:rPr lang="en-US" sz="500" dirty="0">
                  <a:latin typeface="Menlo" panose="020B0609030804020204" pitchFamily="49" charset="0"/>
                </a:rPr>
                <a:t>, </a:t>
              </a:r>
              <a:r>
                <a:rPr lang="en-US" sz="500" dirty="0">
                  <a:solidFill>
                    <a:srgbClr val="098658"/>
                  </a:solidFill>
                  <a:latin typeface="Menlo" panose="020B0609030804020204" pitchFamily="49" charset="0"/>
                </a:rPr>
                <a:t>0</a:t>
              </a:r>
              <a:r>
                <a:rPr lang="en-US" sz="500" dirty="0">
                  <a:latin typeface="Menlo" panose="020B0609030804020204" pitchFamily="49" charset="0"/>
                </a:rPr>
                <a:t>, </a:t>
              </a:r>
              <a:r>
                <a:rPr lang="en-US" sz="500" dirty="0">
                  <a:solidFill>
                    <a:srgbClr val="098658"/>
                  </a:solidFill>
                  <a:latin typeface="Menlo" panose="020B0609030804020204" pitchFamily="49" charset="0"/>
                </a:rPr>
                <a:t>0</a:t>
              </a:r>
              <a:r>
                <a:rPr lang="en-US" sz="500" dirty="0">
                  <a:latin typeface="Menlo" panose="020B0609030804020204" pitchFamily="49" charset="0"/>
                </a:rPr>
                <a:t>, </a:t>
              </a:r>
              <a:r>
                <a:rPr lang="en-US" sz="500" dirty="0">
                  <a:solidFill>
                    <a:srgbClr val="098658"/>
                  </a:solidFill>
                  <a:latin typeface="Menlo" panose="020B0609030804020204" pitchFamily="49" charset="0"/>
                </a:rPr>
                <a:t>0</a:t>
              </a:r>
              <a:r>
                <a:rPr lang="en-US" sz="500" dirty="0">
                  <a:latin typeface="Menlo" panose="020B0609030804020204" pitchFamily="49" charset="0"/>
                </a:rPr>
                <a:t>]</a:t>
              </a:r>
            </a:p>
            <a:p>
              <a:r>
                <a:rPr lang="en-US" sz="500" dirty="0">
                  <a:latin typeface="Menlo" panose="020B0609030804020204" pitchFamily="49" charset="0"/>
                </a:rPr>
                <a:t>Cr = </a:t>
              </a:r>
              <a:r>
                <a:rPr lang="en-US" sz="500" dirty="0" err="1">
                  <a:latin typeface="Menlo" panose="020B0609030804020204" pitchFamily="49" charset="0"/>
                </a:rPr>
                <a:t>pulp.makeDict</a:t>
              </a:r>
              <a:r>
                <a:rPr lang="en-US" sz="500" dirty="0">
                  <a:latin typeface="Menlo" panose="020B0609030804020204" pitchFamily="49" charset="0"/>
                </a:rPr>
                <a:t>([store], Cr, </a:t>
              </a:r>
              <a:r>
                <a:rPr lang="en-US" sz="500" dirty="0">
                  <a:solidFill>
                    <a:srgbClr val="098658"/>
                  </a:solidFill>
                  <a:latin typeface="Menlo" panose="020B0609030804020204" pitchFamily="49" charset="0"/>
                </a:rPr>
                <a:t>0</a:t>
              </a:r>
              <a:r>
                <a:rPr lang="en-US" sz="500" dirty="0">
                  <a:latin typeface="Menlo" panose="020B0609030804020204" pitchFamily="49" charset="0"/>
                </a:rPr>
                <a:t>)</a:t>
              </a:r>
            </a:p>
            <a:p>
              <a:r>
                <a:rPr lang="en-US" sz="500" dirty="0">
                  <a:latin typeface="Menlo" panose="020B0609030804020204" pitchFamily="49" charset="0"/>
                </a:rPr>
                <a:t/>
              </a:r>
              <a:br>
                <a:rPr lang="en-US" sz="500" dirty="0">
                  <a:latin typeface="Menlo" panose="020B0609030804020204" pitchFamily="49" charset="0"/>
                </a:rPr>
              </a:br>
              <a:r>
                <a:rPr lang="en-US" sz="500" dirty="0">
                  <a:solidFill>
                    <a:srgbClr val="008000"/>
                  </a:solidFill>
                  <a:latin typeface="Menlo" panose="020B0609030804020204" pitchFamily="49" charset="0"/>
                </a:rPr>
                <a:t># 7 stores holding inventory cost</a:t>
              </a:r>
              <a:endParaRPr lang="en-US" sz="500" dirty="0">
                <a:latin typeface="Menlo" panose="020B0609030804020204" pitchFamily="49" charset="0"/>
              </a:endParaRPr>
            </a:p>
            <a:p>
              <a:r>
                <a:rPr lang="en-US" sz="500" dirty="0">
                  <a:latin typeface="Menlo" panose="020B0609030804020204" pitchFamily="49" charset="0"/>
                </a:rPr>
                <a:t>h = [[</a:t>
              </a:r>
              <a:r>
                <a:rPr lang="en-US" sz="500" dirty="0">
                  <a:solidFill>
                    <a:srgbClr val="098658"/>
                  </a:solidFill>
                  <a:latin typeface="Menlo" panose="020B0609030804020204" pitchFamily="49" charset="0"/>
                </a:rPr>
                <a:t>1</a:t>
              </a:r>
              <a:r>
                <a:rPr lang="en-US" sz="500" dirty="0">
                  <a:latin typeface="Menlo" panose="020B0609030804020204" pitchFamily="49" charset="0"/>
                </a:rPr>
                <a:t>, </a:t>
              </a:r>
              <a:r>
                <a:rPr lang="en-US" sz="500" dirty="0">
                  <a:solidFill>
                    <a:srgbClr val="098658"/>
                  </a:solidFill>
                  <a:latin typeface="Menlo" panose="020B0609030804020204" pitchFamily="49" charset="0"/>
                </a:rPr>
                <a:t>1</a:t>
              </a:r>
              <a:r>
                <a:rPr lang="en-US" sz="500" dirty="0">
                  <a:latin typeface="Menlo" panose="020B0609030804020204" pitchFamily="49" charset="0"/>
                </a:rPr>
                <a:t>, </a:t>
              </a:r>
              <a:r>
                <a:rPr lang="en-US" sz="500" dirty="0">
                  <a:solidFill>
                    <a:srgbClr val="098658"/>
                  </a:solidFill>
                  <a:latin typeface="Menlo" panose="020B0609030804020204" pitchFamily="49" charset="0"/>
                </a:rPr>
                <a:t>1</a:t>
              </a:r>
              <a:r>
                <a:rPr lang="en-US" sz="500" dirty="0">
                  <a:latin typeface="Menlo" panose="020B0609030804020204" pitchFamily="49" charset="0"/>
                </a:rPr>
                <a:t>, </a:t>
              </a:r>
              <a:r>
                <a:rPr lang="en-US" sz="500" dirty="0">
                  <a:solidFill>
                    <a:srgbClr val="098658"/>
                  </a:solidFill>
                  <a:latin typeface="Menlo" panose="020B0609030804020204" pitchFamily="49" charset="0"/>
                </a:rPr>
                <a:t>1</a:t>
              </a:r>
              <a:r>
                <a:rPr lang="en-US" sz="500" dirty="0">
                  <a:latin typeface="Menlo" panose="020B0609030804020204" pitchFamily="49" charset="0"/>
                </a:rPr>
                <a:t>, </a:t>
              </a:r>
              <a:r>
                <a:rPr lang="en-US" sz="500" dirty="0">
                  <a:solidFill>
                    <a:srgbClr val="098658"/>
                  </a:solidFill>
                  <a:latin typeface="Menlo" panose="020B0609030804020204" pitchFamily="49" charset="0"/>
                </a:rPr>
                <a:t>1</a:t>
              </a:r>
              <a:r>
                <a:rPr lang="en-US" sz="500" dirty="0">
                  <a:latin typeface="Menlo" panose="020B0609030804020204" pitchFamily="49" charset="0"/>
                </a:rPr>
                <a:t>, </a:t>
              </a:r>
              <a:r>
                <a:rPr lang="en-US" sz="500" dirty="0">
                  <a:solidFill>
                    <a:srgbClr val="098658"/>
                  </a:solidFill>
                  <a:latin typeface="Menlo" panose="020B0609030804020204" pitchFamily="49" charset="0"/>
                </a:rPr>
                <a:t>1</a:t>
              </a:r>
              <a:r>
                <a:rPr lang="en-US" sz="500" dirty="0">
                  <a:latin typeface="Menlo" panose="020B0609030804020204" pitchFamily="49" charset="0"/>
                </a:rPr>
                <a:t>, </a:t>
              </a:r>
              <a:r>
                <a:rPr lang="en-US" sz="500" dirty="0">
                  <a:solidFill>
                    <a:srgbClr val="098658"/>
                  </a:solidFill>
                  <a:latin typeface="Menlo" panose="020B0609030804020204" pitchFamily="49" charset="0"/>
                </a:rPr>
                <a:t>1</a:t>
              </a:r>
              <a:r>
                <a:rPr lang="en-US" sz="500" dirty="0">
                  <a:latin typeface="Menlo" panose="020B0609030804020204" pitchFamily="49" charset="0"/>
                </a:rPr>
                <a:t>]] * ns</a:t>
              </a:r>
            </a:p>
            <a:p>
              <a:r>
                <a:rPr lang="en-US" sz="500" dirty="0">
                  <a:latin typeface="Menlo" panose="020B0609030804020204" pitchFamily="49" charset="0"/>
                </a:rPr>
                <a:t>h = </a:t>
              </a:r>
              <a:r>
                <a:rPr lang="en-US" sz="500" dirty="0" err="1">
                  <a:latin typeface="Menlo" panose="020B0609030804020204" pitchFamily="49" charset="0"/>
                </a:rPr>
                <a:t>pulp.makeDict</a:t>
              </a:r>
              <a:r>
                <a:rPr lang="en-US" sz="500" dirty="0">
                  <a:latin typeface="Menlo" panose="020B0609030804020204" pitchFamily="49" charset="0"/>
                </a:rPr>
                <a:t>([scenario, store], h, </a:t>
              </a:r>
              <a:r>
                <a:rPr lang="en-US" sz="500" dirty="0">
                  <a:solidFill>
                    <a:srgbClr val="098658"/>
                  </a:solidFill>
                  <a:latin typeface="Menlo" panose="020B0609030804020204" pitchFamily="49" charset="0"/>
                </a:rPr>
                <a:t>0</a:t>
              </a:r>
              <a:r>
                <a:rPr lang="en-US" sz="500" dirty="0">
                  <a:latin typeface="Menlo" panose="020B0609030804020204" pitchFamily="49" charset="0"/>
                </a:rPr>
                <a:t>)</a:t>
              </a:r>
            </a:p>
            <a:p>
              <a:endParaRPr lang="en-US" sz="500" b="0" dirty="0">
                <a:solidFill>
                  <a:srgbClr val="000000"/>
                </a:solidFill>
                <a:effectLst/>
                <a:latin typeface="Menlo" panose="020B0609030804020204" pitchFamily="49" charset="0"/>
              </a:endParaRPr>
            </a:p>
            <a:p>
              <a:r>
                <a:rPr lang="en-US" sz="500" dirty="0">
                  <a:solidFill>
                    <a:srgbClr val="008000"/>
                  </a:solidFill>
                  <a:latin typeface="Menlo" panose="020B0609030804020204" pitchFamily="49" charset="0"/>
                </a:rPr>
                <a:t># transshipment routes from </a:t>
              </a:r>
              <a:r>
                <a:rPr lang="en-US" sz="500" dirty="0" err="1">
                  <a:solidFill>
                    <a:srgbClr val="008000"/>
                  </a:solidFill>
                  <a:latin typeface="Menlo" panose="020B0609030804020204" pitchFamily="49" charset="0"/>
                </a:rPr>
                <a:t>i</a:t>
              </a:r>
              <a:r>
                <a:rPr lang="en-US" sz="500" dirty="0">
                  <a:solidFill>
                    <a:srgbClr val="008000"/>
                  </a:solidFill>
                  <a:latin typeface="Menlo" panose="020B0609030804020204" pitchFamily="49" charset="0"/>
                </a:rPr>
                <a:t> to j</a:t>
              </a:r>
              <a:endParaRPr lang="en-US" sz="500" dirty="0">
                <a:latin typeface="Menlo" panose="020B0609030804020204" pitchFamily="49" charset="0"/>
              </a:endParaRPr>
            </a:p>
            <a:p>
              <a:r>
                <a:rPr lang="en-US" sz="500" dirty="0">
                  <a:latin typeface="Menlo" panose="020B0609030804020204" pitchFamily="49" charset="0"/>
                </a:rPr>
                <a:t>routes = [(k, </a:t>
              </a:r>
              <a:r>
                <a:rPr lang="en-US" sz="500" dirty="0" err="1">
                  <a:latin typeface="Menlo" panose="020B0609030804020204" pitchFamily="49" charset="0"/>
                </a:rPr>
                <a:t>i</a:t>
              </a:r>
              <a:r>
                <a:rPr lang="en-US" sz="500" dirty="0">
                  <a:latin typeface="Menlo" panose="020B0609030804020204" pitchFamily="49" charset="0"/>
                </a:rPr>
                <a:t>, j) </a:t>
              </a:r>
              <a:r>
                <a:rPr lang="en-US" sz="500" dirty="0">
                  <a:solidFill>
                    <a:srgbClr val="0000FF"/>
                  </a:solidFill>
                  <a:latin typeface="Menlo" panose="020B0609030804020204" pitchFamily="49" charset="0"/>
                </a:rPr>
                <a:t>for</a:t>
              </a:r>
              <a:r>
                <a:rPr lang="en-US" sz="500" dirty="0">
                  <a:latin typeface="Menlo" panose="020B0609030804020204" pitchFamily="49" charset="0"/>
                </a:rPr>
                <a:t> k </a:t>
              </a:r>
              <a:r>
                <a:rPr lang="en-US" sz="500" dirty="0">
                  <a:solidFill>
                    <a:srgbClr val="0000FF"/>
                  </a:solidFill>
                  <a:latin typeface="Menlo" panose="020B0609030804020204" pitchFamily="49" charset="0"/>
                </a:rPr>
                <a:t>in</a:t>
              </a:r>
              <a:r>
                <a:rPr lang="en-US" sz="500" dirty="0">
                  <a:latin typeface="Menlo" panose="020B0609030804020204" pitchFamily="49" charset="0"/>
                </a:rPr>
                <a:t> scenario </a:t>
              </a:r>
              <a:r>
                <a:rPr lang="en-US" sz="500" dirty="0">
                  <a:solidFill>
                    <a:srgbClr val="0000FF"/>
                  </a:solidFill>
                  <a:latin typeface="Menlo" panose="020B0609030804020204" pitchFamily="49" charset="0"/>
                </a:rPr>
                <a:t>for</a:t>
              </a:r>
              <a:r>
                <a:rPr lang="en-US" sz="500" dirty="0">
                  <a:latin typeface="Menlo" panose="020B0609030804020204" pitchFamily="49" charset="0"/>
                </a:rPr>
                <a:t> </a:t>
              </a:r>
              <a:r>
                <a:rPr lang="en-US" sz="500" dirty="0" err="1">
                  <a:latin typeface="Menlo" panose="020B0609030804020204" pitchFamily="49" charset="0"/>
                </a:rPr>
                <a:t>i</a:t>
              </a:r>
              <a:r>
                <a:rPr lang="en-US" sz="500" dirty="0">
                  <a:latin typeface="Menlo" panose="020B0609030804020204" pitchFamily="49" charset="0"/>
                </a:rPr>
                <a:t> </a:t>
              </a:r>
              <a:r>
                <a:rPr lang="en-US" sz="500" dirty="0">
                  <a:solidFill>
                    <a:srgbClr val="0000FF"/>
                  </a:solidFill>
                  <a:latin typeface="Menlo" panose="020B0609030804020204" pitchFamily="49" charset="0"/>
                </a:rPr>
                <a:t>in</a:t>
              </a:r>
              <a:r>
                <a:rPr lang="en-US" sz="500" dirty="0">
                  <a:latin typeface="Menlo" panose="020B0609030804020204" pitchFamily="49" charset="0"/>
                </a:rPr>
                <a:t> store </a:t>
              </a:r>
              <a:r>
                <a:rPr lang="en-US" sz="500" dirty="0">
                  <a:solidFill>
                    <a:srgbClr val="0000FF"/>
                  </a:solidFill>
                  <a:latin typeface="Menlo" panose="020B0609030804020204" pitchFamily="49" charset="0"/>
                </a:rPr>
                <a:t>for</a:t>
              </a:r>
              <a:r>
                <a:rPr lang="en-US" sz="500" dirty="0">
                  <a:latin typeface="Menlo" panose="020B0609030804020204" pitchFamily="49" charset="0"/>
                </a:rPr>
                <a:t> j </a:t>
              </a:r>
              <a:r>
                <a:rPr lang="en-US" sz="500" dirty="0">
                  <a:solidFill>
                    <a:srgbClr val="0000FF"/>
                  </a:solidFill>
                  <a:latin typeface="Menlo" panose="020B0609030804020204" pitchFamily="49" charset="0"/>
                </a:rPr>
                <a:t>in</a:t>
              </a:r>
              <a:r>
                <a:rPr lang="en-US" sz="500" dirty="0">
                  <a:latin typeface="Menlo" panose="020B0609030804020204" pitchFamily="49" charset="0"/>
                </a:rPr>
                <a:t> store]</a:t>
              </a:r>
            </a:p>
            <a:p>
              <a:r>
                <a:rPr lang="en-US" sz="500" dirty="0">
                  <a:latin typeface="Menlo" panose="020B0609030804020204" pitchFamily="49" charset="0"/>
                </a:rPr>
                <a:t/>
              </a:r>
              <a:br>
                <a:rPr lang="en-US" sz="500" dirty="0">
                  <a:latin typeface="Menlo" panose="020B0609030804020204" pitchFamily="49" charset="0"/>
                </a:rPr>
              </a:br>
              <a:r>
                <a:rPr lang="en-US" sz="500" dirty="0">
                  <a:solidFill>
                    <a:srgbClr val="008000"/>
                  </a:solidFill>
                  <a:latin typeface="Menlo" panose="020B0609030804020204" pitchFamily="49" charset="0"/>
                </a:rPr>
                <a:t># transshipment cost from retailer </a:t>
              </a:r>
              <a:r>
                <a:rPr lang="en-US" sz="500" dirty="0" err="1">
                  <a:solidFill>
                    <a:srgbClr val="008000"/>
                  </a:solidFill>
                  <a:latin typeface="Menlo" panose="020B0609030804020204" pitchFamily="49" charset="0"/>
                </a:rPr>
                <a:t>i</a:t>
              </a:r>
              <a:r>
                <a:rPr lang="en-US" sz="500" dirty="0">
                  <a:solidFill>
                    <a:srgbClr val="008000"/>
                  </a:solidFill>
                  <a:latin typeface="Menlo" panose="020B0609030804020204" pitchFamily="49" charset="0"/>
                </a:rPr>
                <a:t> to j</a:t>
              </a:r>
              <a:endParaRPr lang="en-US" sz="500" dirty="0">
                <a:latin typeface="Menlo" panose="020B0609030804020204" pitchFamily="49" charset="0"/>
              </a:endParaRPr>
            </a:p>
            <a:p>
              <a:r>
                <a:rPr lang="en-US" sz="500" dirty="0">
                  <a:latin typeface="Menlo" panose="020B0609030804020204" pitchFamily="49" charset="0"/>
                </a:rPr>
                <a:t>c = </a:t>
              </a:r>
              <a:r>
                <a:rPr lang="en-US" sz="500" dirty="0" err="1">
                  <a:latin typeface="Menlo" panose="020B0609030804020204" pitchFamily="49" charset="0"/>
                </a:rPr>
                <a:t>np.ones</a:t>
              </a:r>
              <a:r>
                <a:rPr lang="en-US" sz="500" dirty="0">
                  <a:latin typeface="Menlo" panose="020B0609030804020204" pitchFamily="49" charset="0"/>
                </a:rPr>
                <a:t>((ns, n, n)) * </a:t>
              </a:r>
              <a:r>
                <a:rPr lang="en-US" sz="500" dirty="0">
                  <a:solidFill>
                    <a:srgbClr val="098658"/>
                  </a:solidFill>
                  <a:latin typeface="Menlo" panose="020B0609030804020204" pitchFamily="49" charset="0"/>
                </a:rPr>
                <a:t>0.5</a:t>
              </a:r>
              <a:endParaRPr lang="en-US" sz="500" dirty="0">
                <a:latin typeface="Menlo" panose="020B0609030804020204" pitchFamily="49" charset="0"/>
              </a:endParaRPr>
            </a:p>
            <a:p>
              <a:r>
                <a:rPr lang="en-US" sz="500" dirty="0">
                  <a:solidFill>
                    <a:srgbClr val="0000FF"/>
                  </a:solidFill>
                  <a:latin typeface="Menlo" panose="020B0609030804020204" pitchFamily="49" charset="0"/>
                </a:rPr>
                <a:t>for</a:t>
              </a:r>
              <a:r>
                <a:rPr lang="en-US" sz="500" dirty="0">
                  <a:latin typeface="Menlo" panose="020B0609030804020204" pitchFamily="49" charset="0"/>
                </a:rPr>
                <a:t> </a:t>
              </a:r>
              <a:r>
                <a:rPr lang="en-US" sz="500" dirty="0" err="1">
                  <a:latin typeface="Menlo" panose="020B0609030804020204" pitchFamily="49" charset="0"/>
                </a:rPr>
                <a:t>i</a:t>
              </a:r>
              <a:r>
                <a:rPr lang="en-US" sz="500" dirty="0">
                  <a:latin typeface="Menlo" panose="020B0609030804020204" pitchFamily="49" charset="0"/>
                </a:rPr>
                <a:t> </a:t>
              </a:r>
              <a:r>
                <a:rPr lang="en-US" sz="500" dirty="0">
                  <a:solidFill>
                    <a:srgbClr val="0000FF"/>
                  </a:solidFill>
                  <a:latin typeface="Menlo" panose="020B0609030804020204" pitchFamily="49" charset="0"/>
                </a:rPr>
                <a:t>in</a:t>
              </a:r>
              <a:r>
                <a:rPr lang="en-US" sz="500" dirty="0">
                  <a:latin typeface="Menlo" panose="020B0609030804020204" pitchFamily="49" charset="0"/>
                </a:rPr>
                <a:t> range(ns):</a:t>
              </a:r>
            </a:p>
            <a:p>
              <a:r>
                <a:rPr lang="en-US" sz="500" dirty="0" err="1">
                  <a:latin typeface="Menlo" panose="020B0609030804020204" pitchFamily="49" charset="0"/>
                </a:rPr>
                <a:t>np.fill_diagonal</a:t>
              </a:r>
              <a:r>
                <a:rPr lang="en-US" sz="500" dirty="0">
                  <a:latin typeface="Menlo" panose="020B0609030804020204" pitchFamily="49" charset="0"/>
                </a:rPr>
                <a:t>(c[</a:t>
              </a:r>
              <a:r>
                <a:rPr lang="en-US" sz="500" dirty="0" err="1">
                  <a:latin typeface="Menlo" panose="020B0609030804020204" pitchFamily="49" charset="0"/>
                </a:rPr>
                <a:t>i</a:t>
              </a:r>
              <a:r>
                <a:rPr lang="en-US" sz="500" dirty="0">
                  <a:latin typeface="Menlo" panose="020B0609030804020204" pitchFamily="49" charset="0"/>
                </a:rPr>
                <a:t>], </a:t>
              </a:r>
              <a:r>
                <a:rPr lang="en-US" sz="500" dirty="0">
                  <a:solidFill>
                    <a:srgbClr val="098658"/>
                  </a:solidFill>
                  <a:latin typeface="Menlo" panose="020B0609030804020204" pitchFamily="49" charset="0"/>
                </a:rPr>
                <a:t>0</a:t>
              </a:r>
              <a:r>
                <a:rPr lang="en-US" sz="500" dirty="0">
                  <a:latin typeface="Menlo" panose="020B0609030804020204" pitchFamily="49" charset="0"/>
                </a:rPr>
                <a:t>)</a:t>
              </a:r>
            </a:p>
            <a:p>
              <a:r>
                <a:rPr lang="en-US" sz="500" dirty="0">
                  <a:latin typeface="Menlo" panose="020B0609030804020204" pitchFamily="49" charset="0"/>
                </a:rPr>
                <a:t>c = </a:t>
              </a:r>
              <a:r>
                <a:rPr lang="en-US" sz="500" dirty="0" err="1">
                  <a:latin typeface="Menlo" panose="020B0609030804020204" pitchFamily="49" charset="0"/>
                </a:rPr>
                <a:t>c.tolist</a:t>
              </a:r>
              <a:r>
                <a:rPr lang="en-US" sz="500" dirty="0">
                  <a:latin typeface="Menlo" panose="020B0609030804020204" pitchFamily="49" charset="0"/>
                </a:rPr>
                <a:t>()</a:t>
              </a:r>
            </a:p>
            <a:p>
              <a:r>
                <a:rPr lang="en-US" sz="500" dirty="0">
                  <a:latin typeface="Menlo" panose="020B0609030804020204" pitchFamily="49" charset="0"/>
                </a:rPr>
                <a:t>c = </a:t>
              </a:r>
              <a:r>
                <a:rPr lang="en-US" sz="500" dirty="0" err="1">
                  <a:latin typeface="Menlo" panose="020B0609030804020204" pitchFamily="49" charset="0"/>
                </a:rPr>
                <a:t>pulp.makeDict</a:t>
              </a:r>
              <a:r>
                <a:rPr lang="en-US" sz="500" dirty="0">
                  <a:latin typeface="Menlo" panose="020B0609030804020204" pitchFamily="49" charset="0"/>
                </a:rPr>
                <a:t>([scenario, store, store], c, </a:t>
              </a:r>
              <a:r>
                <a:rPr lang="en-US" sz="500" dirty="0">
                  <a:solidFill>
                    <a:srgbClr val="098658"/>
                  </a:solidFill>
                  <a:latin typeface="Menlo" panose="020B0609030804020204" pitchFamily="49" charset="0"/>
                </a:rPr>
                <a:t>0</a:t>
              </a:r>
              <a:r>
                <a:rPr lang="en-US" sz="500" dirty="0">
                  <a:latin typeface="Menlo" panose="020B0609030804020204" pitchFamily="49" charset="0"/>
                </a:rPr>
                <a:t>)</a:t>
              </a:r>
            </a:p>
            <a:p>
              <a:r>
                <a:rPr lang="en-US" sz="500" dirty="0">
                  <a:latin typeface="Menlo" panose="020B0609030804020204" pitchFamily="49" charset="0"/>
                </a:rPr>
                <a:t/>
              </a:r>
              <a:br>
                <a:rPr lang="en-US" sz="500" dirty="0">
                  <a:latin typeface="Menlo" panose="020B0609030804020204" pitchFamily="49" charset="0"/>
                </a:rPr>
              </a:br>
              <a:r>
                <a:rPr lang="en-US" sz="500" dirty="0">
                  <a:solidFill>
                    <a:srgbClr val="008000"/>
                  </a:solidFill>
                  <a:latin typeface="Menlo" panose="020B0609030804020204" pitchFamily="49" charset="0"/>
                </a:rPr>
                <a:t># 7 stores penalty for shortage after replenishment</a:t>
              </a:r>
              <a:endParaRPr lang="en-US" sz="500" dirty="0">
                <a:latin typeface="Menlo" panose="020B0609030804020204" pitchFamily="49" charset="0"/>
              </a:endParaRPr>
            </a:p>
            <a:p>
              <a:r>
                <a:rPr lang="en-US" sz="500" dirty="0">
                  <a:latin typeface="Menlo" panose="020B0609030804020204" pitchFamily="49" charset="0"/>
                </a:rPr>
                <a:t>p = [[</a:t>
              </a:r>
              <a:r>
                <a:rPr lang="en-US" sz="500" dirty="0">
                  <a:solidFill>
                    <a:srgbClr val="098658"/>
                  </a:solidFill>
                  <a:latin typeface="Menlo" panose="020B0609030804020204" pitchFamily="49" charset="0"/>
                </a:rPr>
                <a:t>4</a:t>
              </a:r>
              <a:r>
                <a:rPr lang="en-US" sz="500" dirty="0">
                  <a:latin typeface="Menlo" panose="020B0609030804020204" pitchFamily="49" charset="0"/>
                </a:rPr>
                <a:t>, </a:t>
              </a:r>
              <a:r>
                <a:rPr lang="en-US" sz="500" dirty="0">
                  <a:solidFill>
                    <a:srgbClr val="098658"/>
                  </a:solidFill>
                  <a:latin typeface="Menlo" panose="020B0609030804020204" pitchFamily="49" charset="0"/>
                </a:rPr>
                <a:t>4</a:t>
              </a:r>
              <a:r>
                <a:rPr lang="en-US" sz="500" dirty="0">
                  <a:latin typeface="Menlo" panose="020B0609030804020204" pitchFamily="49" charset="0"/>
                </a:rPr>
                <a:t>, </a:t>
              </a:r>
              <a:r>
                <a:rPr lang="en-US" sz="500" dirty="0">
                  <a:solidFill>
                    <a:srgbClr val="098658"/>
                  </a:solidFill>
                  <a:latin typeface="Menlo" panose="020B0609030804020204" pitchFamily="49" charset="0"/>
                </a:rPr>
                <a:t>4</a:t>
              </a:r>
              <a:r>
                <a:rPr lang="en-US" sz="500" dirty="0">
                  <a:latin typeface="Menlo" panose="020B0609030804020204" pitchFamily="49" charset="0"/>
                </a:rPr>
                <a:t>, </a:t>
              </a:r>
              <a:r>
                <a:rPr lang="en-US" sz="500" dirty="0">
                  <a:solidFill>
                    <a:srgbClr val="098658"/>
                  </a:solidFill>
                  <a:latin typeface="Menlo" panose="020B0609030804020204" pitchFamily="49" charset="0"/>
                </a:rPr>
                <a:t>4</a:t>
              </a:r>
              <a:r>
                <a:rPr lang="en-US" sz="500" dirty="0">
                  <a:latin typeface="Menlo" panose="020B0609030804020204" pitchFamily="49" charset="0"/>
                </a:rPr>
                <a:t>, </a:t>
              </a:r>
              <a:r>
                <a:rPr lang="en-US" sz="500" dirty="0">
                  <a:solidFill>
                    <a:srgbClr val="098658"/>
                  </a:solidFill>
                  <a:latin typeface="Menlo" panose="020B0609030804020204" pitchFamily="49" charset="0"/>
                </a:rPr>
                <a:t>4</a:t>
              </a:r>
              <a:r>
                <a:rPr lang="en-US" sz="500" dirty="0">
                  <a:latin typeface="Menlo" panose="020B0609030804020204" pitchFamily="49" charset="0"/>
                </a:rPr>
                <a:t>, </a:t>
              </a:r>
              <a:r>
                <a:rPr lang="en-US" sz="500" dirty="0">
                  <a:solidFill>
                    <a:srgbClr val="098658"/>
                  </a:solidFill>
                  <a:latin typeface="Menlo" panose="020B0609030804020204" pitchFamily="49" charset="0"/>
                </a:rPr>
                <a:t>4</a:t>
              </a:r>
              <a:r>
                <a:rPr lang="en-US" sz="500" dirty="0">
                  <a:latin typeface="Menlo" panose="020B0609030804020204" pitchFamily="49" charset="0"/>
                </a:rPr>
                <a:t>, </a:t>
              </a:r>
              <a:r>
                <a:rPr lang="en-US" sz="500" dirty="0">
                  <a:solidFill>
                    <a:srgbClr val="098658"/>
                  </a:solidFill>
                  <a:latin typeface="Menlo" panose="020B0609030804020204" pitchFamily="49" charset="0"/>
                </a:rPr>
                <a:t>4</a:t>
              </a:r>
              <a:r>
                <a:rPr lang="en-US" sz="500" dirty="0">
                  <a:latin typeface="Menlo" panose="020B0609030804020204" pitchFamily="49" charset="0"/>
                </a:rPr>
                <a:t>]] * ns</a:t>
              </a:r>
            </a:p>
            <a:p>
              <a:r>
                <a:rPr lang="en-US" sz="500" dirty="0">
                  <a:latin typeface="Menlo" panose="020B0609030804020204" pitchFamily="49" charset="0"/>
                </a:rPr>
                <a:t>p = </a:t>
              </a:r>
              <a:r>
                <a:rPr lang="en-US" sz="500" dirty="0" err="1">
                  <a:latin typeface="Menlo" panose="020B0609030804020204" pitchFamily="49" charset="0"/>
                </a:rPr>
                <a:t>pulp.makeDict</a:t>
              </a:r>
              <a:r>
                <a:rPr lang="en-US" sz="500" dirty="0">
                  <a:latin typeface="Menlo" panose="020B0609030804020204" pitchFamily="49" charset="0"/>
                </a:rPr>
                <a:t>([scenario, store], p, </a:t>
              </a:r>
              <a:r>
                <a:rPr lang="en-US" sz="500" dirty="0">
                  <a:solidFill>
                    <a:srgbClr val="098658"/>
                  </a:solidFill>
                  <a:latin typeface="Menlo" panose="020B0609030804020204" pitchFamily="49" charset="0"/>
                </a:rPr>
                <a:t>0</a:t>
              </a:r>
              <a:r>
                <a:rPr lang="en-US" sz="500" dirty="0">
                  <a:latin typeface="Menlo" panose="020B0609030804020204" pitchFamily="49" charset="0"/>
                </a:rPr>
                <a:t>)</a:t>
              </a:r>
            </a:p>
            <a:p>
              <a:endParaRPr lang="en-US" sz="500" b="0" dirty="0">
                <a:solidFill>
                  <a:srgbClr val="000000"/>
                </a:solidFill>
                <a:effectLst/>
                <a:latin typeface="Menlo" panose="020B0609030804020204" pitchFamily="49" charset="0"/>
              </a:endParaRPr>
            </a:p>
            <a:p>
              <a:endParaRPr lang="en-US" sz="500" dirty="0">
                <a:latin typeface="Menlo" panose="020B0609030804020204" pitchFamily="49" charset="0"/>
              </a:endParaRPr>
            </a:p>
            <a:p>
              <a:r>
                <a:rPr lang="en-US" sz="500" dirty="0">
                  <a:solidFill>
                    <a:srgbClr val="008000"/>
                  </a:solidFill>
                  <a:latin typeface="Menlo" panose="020B0609030804020204" pitchFamily="49" charset="0"/>
                </a:rPr>
                <a:t># set up variables</a:t>
              </a:r>
              <a:endParaRPr lang="en-US" sz="500" dirty="0">
                <a:latin typeface="Menlo" panose="020B0609030804020204" pitchFamily="49" charset="0"/>
              </a:endParaRPr>
            </a:p>
            <a:p>
              <a:r>
                <a:rPr lang="en-US" sz="500" dirty="0">
                  <a:latin typeface="Menlo" panose="020B0609030804020204" pitchFamily="49" charset="0"/>
                </a:rPr>
                <a:t/>
              </a:r>
              <a:br>
                <a:rPr lang="en-US" sz="500" dirty="0">
                  <a:latin typeface="Menlo" panose="020B0609030804020204" pitchFamily="49" charset="0"/>
                </a:rPr>
              </a:br>
              <a:r>
                <a:rPr lang="en-US" sz="500" dirty="0">
                  <a:solidFill>
                    <a:srgbClr val="008000"/>
                  </a:solidFill>
                  <a:latin typeface="Menlo" panose="020B0609030804020204" pitchFamily="49" charset="0"/>
                </a:rPr>
                <a:t># 7 stores supply</a:t>
              </a:r>
              <a:endParaRPr lang="en-US" sz="500" dirty="0">
                <a:latin typeface="Menlo" panose="020B0609030804020204" pitchFamily="49" charset="0"/>
              </a:endParaRPr>
            </a:p>
            <a:p>
              <a:r>
                <a:rPr lang="en-US" sz="500" dirty="0">
                  <a:latin typeface="Menlo" panose="020B0609030804020204" pitchFamily="49" charset="0"/>
                </a:rPr>
                <a:t>s = </a:t>
              </a:r>
              <a:r>
                <a:rPr lang="en-US" sz="500" dirty="0" err="1">
                  <a:latin typeface="Menlo" panose="020B0609030804020204" pitchFamily="49" charset="0"/>
                </a:rPr>
                <a:t>pulp.LpVariable.dicts</a:t>
              </a:r>
              <a:r>
                <a:rPr lang="en-US" sz="500" dirty="0">
                  <a:latin typeface="Menlo" panose="020B0609030804020204" pitchFamily="49" charset="0"/>
                </a:rPr>
                <a:t>(</a:t>
              </a:r>
              <a:r>
                <a:rPr lang="en-US" sz="500" dirty="0">
                  <a:solidFill>
                    <a:srgbClr val="A31515"/>
                  </a:solidFill>
                  <a:latin typeface="Menlo" panose="020B0609030804020204" pitchFamily="49" charset="0"/>
                </a:rPr>
                <a:t>"s"</a:t>
              </a:r>
              <a:r>
                <a:rPr lang="en-US" sz="500" dirty="0">
                  <a:latin typeface="Menlo" panose="020B0609030804020204" pitchFamily="49" charset="0"/>
                </a:rPr>
                <a:t>, store, </a:t>
              </a:r>
              <a:r>
                <a:rPr lang="en-US" sz="500" dirty="0">
                  <a:solidFill>
                    <a:srgbClr val="098658"/>
                  </a:solidFill>
                  <a:latin typeface="Menlo" panose="020B0609030804020204" pitchFamily="49" charset="0"/>
                </a:rPr>
                <a:t>0</a:t>
              </a:r>
              <a:r>
                <a:rPr lang="en-US" sz="500" dirty="0">
                  <a:latin typeface="Menlo" panose="020B0609030804020204" pitchFamily="49" charset="0"/>
                </a:rPr>
                <a:t>, </a:t>
              </a:r>
              <a:r>
                <a:rPr lang="en-US" sz="500" dirty="0">
                  <a:solidFill>
                    <a:srgbClr val="0000FF"/>
                  </a:solidFill>
                  <a:latin typeface="Menlo" panose="020B0609030804020204" pitchFamily="49" charset="0"/>
                </a:rPr>
                <a:t>None</a:t>
              </a:r>
              <a:r>
                <a:rPr lang="en-US" sz="500" dirty="0">
                  <a:latin typeface="Menlo" panose="020B0609030804020204" pitchFamily="49" charset="0"/>
                </a:rPr>
                <a:t>, </a:t>
              </a:r>
              <a:r>
                <a:rPr lang="en-US" sz="500" dirty="0" err="1">
                  <a:latin typeface="Menlo" panose="020B0609030804020204" pitchFamily="49" charset="0"/>
                </a:rPr>
                <a:t>pulp.LpInteger</a:t>
              </a:r>
              <a:r>
                <a:rPr lang="en-US" sz="500" dirty="0">
                  <a:latin typeface="Menlo" panose="020B0609030804020204" pitchFamily="49" charset="0"/>
                </a:rPr>
                <a:t>)</a:t>
              </a:r>
            </a:p>
            <a:p>
              <a:r>
                <a:rPr lang="en-US" sz="500" dirty="0">
                  <a:latin typeface="Menlo" panose="020B0609030804020204" pitchFamily="49" charset="0"/>
                </a:rPr>
                <a:t/>
              </a:r>
              <a:br>
                <a:rPr lang="en-US" sz="500" dirty="0">
                  <a:latin typeface="Menlo" panose="020B0609030804020204" pitchFamily="49" charset="0"/>
                </a:rPr>
              </a:br>
              <a:r>
                <a:rPr lang="en-US" sz="500" dirty="0">
                  <a:solidFill>
                    <a:srgbClr val="008000"/>
                  </a:solidFill>
                  <a:latin typeface="Menlo" panose="020B0609030804020204" pitchFamily="49" charset="0"/>
                </a:rPr>
                <a:t># 7 stores ending inventory</a:t>
              </a:r>
              <a:endParaRPr lang="en-US" sz="500" dirty="0">
                <a:latin typeface="Menlo" panose="020B0609030804020204" pitchFamily="49" charset="0"/>
              </a:endParaRPr>
            </a:p>
            <a:p>
              <a:r>
                <a:rPr lang="en-US" sz="500" dirty="0">
                  <a:latin typeface="Menlo" panose="020B0609030804020204" pitchFamily="49" charset="0"/>
                </a:rPr>
                <a:t>e = </a:t>
              </a:r>
              <a:r>
                <a:rPr lang="en-US" sz="500" dirty="0" err="1">
                  <a:latin typeface="Menlo" panose="020B0609030804020204" pitchFamily="49" charset="0"/>
                </a:rPr>
                <a:t>pulp.LpVariable.dicts</a:t>
              </a:r>
              <a:r>
                <a:rPr lang="en-US" sz="500" dirty="0">
                  <a:latin typeface="Menlo" panose="020B0609030804020204" pitchFamily="49" charset="0"/>
                </a:rPr>
                <a:t>(</a:t>
              </a:r>
              <a:r>
                <a:rPr lang="en-US" sz="500" dirty="0">
                  <a:solidFill>
                    <a:srgbClr val="A31515"/>
                  </a:solidFill>
                  <a:latin typeface="Menlo" panose="020B0609030804020204" pitchFamily="49" charset="0"/>
                </a:rPr>
                <a:t>"e"</a:t>
              </a:r>
              <a:r>
                <a:rPr lang="en-US" sz="500" dirty="0">
                  <a:latin typeface="Menlo" panose="020B0609030804020204" pitchFamily="49" charset="0"/>
                </a:rPr>
                <a:t>, (scenario, store), </a:t>
              </a:r>
              <a:r>
                <a:rPr lang="en-US" sz="500" dirty="0">
                  <a:solidFill>
                    <a:srgbClr val="098658"/>
                  </a:solidFill>
                  <a:latin typeface="Menlo" panose="020B0609030804020204" pitchFamily="49" charset="0"/>
                </a:rPr>
                <a:t>0</a:t>
              </a:r>
              <a:r>
                <a:rPr lang="en-US" sz="500" dirty="0">
                  <a:latin typeface="Menlo" panose="020B0609030804020204" pitchFamily="49" charset="0"/>
                </a:rPr>
                <a:t>, </a:t>
              </a:r>
              <a:r>
                <a:rPr lang="en-US" sz="500" dirty="0">
                  <a:solidFill>
                    <a:srgbClr val="0000FF"/>
                  </a:solidFill>
                  <a:latin typeface="Menlo" panose="020B0609030804020204" pitchFamily="49" charset="0"/>
                </a:rPr>
                <a:t>None</a:t>
              </a:r>
              <a:r>
                <a:rPr lang="en-US" sz="500" dirty="0">
                  <a:latin typeface="Menlo" panose="020B0609030804020204" pitchFamily="49" charset="0"/>
                </a:rPr>
                <a:t>, </a:t>
              </a:r>
              <a:r>
                <a:rPr lang="en-US" sz="500" dirty="0" err="1">
                  <a:latin typeface="Menlo" panose="020B0609030804020204" pitchFamily="49" charset="0"/>
                </a:rPr>
                <a:t>pulp.LpInteger</a:t>
              </a:r>
              <a:r>
                <a:rPr lang="en-US" sz="500" dirty="0">
                  <a:latin typeface="Menlo" panose="020B0609030804020204" pitchFamily="49" charset="0"/>
                </a:rPr>
                <a:t>)</a:t>
              </a:r>
            </a:p>
            <a:p>
              <a:r>
                <a:rPr lang="en-US" sz="500" dirty="0">
                  <a:latin typeface="Menlo" panose="020B0609030804020204" pitchFamily="49" charset="0"/>
                </a:rPr>
                <a:t/>
              </a:r>
              <a:br>
                <a:rPr lang="en-US" sz="500" dirty="0">
                  <a:latin typeface="Menlo" panose="020B0609030804020204" pitchFamily="49" charset="0"/>
                </a:rPr>
              </a:br>
              <a:r>
                <a:rPr lang="en-US" sz="500" dirty="0">
                  <a:solidFill>
                    <a:srgbClr val="008000"/>
                  </a:solidFill>
                  <a:latin typeface="Menlo" panose="020B0609030804020204" pitchFamily="49" charset="0"/>
                </a:rPr>
                <a:t># 7 stores shortage after transshipment</a:t>
              </a:r>
              <a:endParaRPr lang="en-US" sz="500" dirty="0">
                <a:latin typeface="Menlo" panose="020B0609030804020204" pitchFamily="49" charset="0"/>
              </a:endParaRPr>
            </a:p>
            <a:p>
              <a:r>
                <a:rPr lang="en-US" sz="500" dirty="0">
                  <a:latin typeface="Menlo" panose="020B0609030804020204" pitchFamily="49" charset="0"/>
                </a:rPr>
                <a:t>r = </a:t>
              </a:r>
              <a:r>
                <a:rPr lang="en-US" sz="500" dirty="0" err="1">
                  <a:latin typeface="Menlo" panose="020B0609030804020204" pitchFamily="49" charset="0"/>
                </a:rPr>
                <a:t>pulp.LpVariable.dicts</a:t>
              </a:r>
              <a:r>
                <a:rPr lang="en-US" sz="500" dirty="0">
                  <a:latin typeface="Menlo" panose="020B0609030804020204" pitchFamily="49" charset="0"/>
                </a:rPr>
                <a:t>(</a:t>
              </a:r>
              <a:r>
                <a:rPr lang="en-US" sz="500" dirty="0">
                  <a:solidFill>
                    <a:srgbClr val="A31515"/>
                  </a:solidFill>
                  <a:latin typeface="Menlo" panose="020B0609030804020204" pitchFamily="49" charset="0"/>
                </a:rPr>
                <a:t>"r"</a:t>
              </a:r>
              <a:r>
                <a:rPr lang="en-US" sz="500" dirty="0">
                  <a:latin typeface="Menlo" panose="020B0609030804020204" pitchFamily="49" charset="0"/>
                </a:rPr>
                <a:t>, (scenario, store), </a:t>
              </a:r>
              <a:r>
                <a:rPr lang="en-US" sz="500" dirty="0">
                  <a:solidFill>
                    <a:srgbClr val="098658"/>
                  </a:solidFill>
                  <a:latin typeface="Menlo" panose="020B0609030804020204" pitchFamily="49" charset="0"/>
                </a:rPr>
                <a:t>0</a:t>
              </a:r>
              <a:r>
                <a:rPr lang="en-US" sz="500" dirty="0">
                  <a:latin typeface="Menlo" panose="020B0609030804020204" pitchFamily="49" charset="0"/>
                </a:rPr>
                <a:t>, </a:t>
              </a:r>
              <a:r>
                <a:rPr lang="en-US" sz="500" dirty="0">
                  <a:solidFill>
                    <a:srgbClr val="0000FF"/>
                  </a:solidFill>
                  <a:latin typeface="Menlo" panose="020B0609030804020204" pitchFamily="49" charset="0"/>
                </a:rPr>
                <a:t>None</a:t>
              </a:r>
              <a:r>
                <a:rPr lang="en-US" sz="500" dirty="0">
                  <a:latin typeface="Menlo" panose="020B0609030804020204" pitchFamily="49" charset="0"/>
                </a:rPr>
                <a:t>, </a:t>
              </a:r>
              <a:r>
                <a:rPr lang="en-US" sz="500" dirty="0" err="1">
                  <a:latin typeface="Menlo" panose="020B0609030804020204" pitchFamily="49" charset="0"/>
                </a:rPr>
                <a:t>pulp.LpInteger</a:t>
              </a:r>
              <a:r>
                <a:rPr lang="en-US" sz="500" dirty="0">
                  <a:latin typeface="Menlo" panose="020B0609030804020204" pitchFamily="49" charset="0"/>
                </a:rPr>
                <a:t>)</a:t>
              </a:r>
            </a:p>
            <a:p>
              <a:r>
                <a:rPr lang="en-US" sz="500" dirty="0">
                  <a:latin typeface="Menlo" panose="020B0609030804020204" pitchFamily="49" charset="0"/>
                </a:rPr>
                <a:t/>
              </a:r>
              <a:br>
                <a:rPr lang="en-US" sz="500" dirty="0">
                  <a:latin typeface="Menlo" panose="020B0609030804020204" pitchFamily="49" charset="0"/>
                </a:rPr>
              </a:br>
              <a:r>
                <a:rPr lang="en-US" sz="500" dirty="0">
                  <a:solidFill>
                    <a:srgbClr val="008000"/>
                  </a:solidFill>
                  <a:latin typeface="Menlo" panose="020B0609030804020204" pitchFamily="49" charset="0"/>
                </a:rPr>
                <a:t># 7 stores shortage met by transshipment ---&gt; stock at </a:t>
              </a:r>
              <a:r>
                <a:rPr lang="en-US" sz="500" dirty="0" err="1">
                  <a:solidFill>
                    <a:srgbClr val="008000"/>
                  </a:solidFill>
                  <a:latin typeface="Menlo" panose="020B0609030804020204" pitchFamily="49" charset="0"/>
                </a:rPr>
                <a:t>i</a:t>
              </a:r>
              <a:r>
                <a:rPr lang="en-US" sz="500" dirty="0">
                  <a:solidFill>
                    <a:srgbClr val="008000"/>
                  </a:solidFill>
                  <a:latin typeface="Menlo" panose="020B0609030804020204" pitchFamily="49" charset="0"/>
                </a:rPr>
                <a:t> used to meet demand of j</a:t>
              </a:r>
              <a:endParaRPr lang="en-US" sz="500" dirty="0">
                <a:latin typeface="Menlo" panose="020B0609030804020204" pitchFamily="49" charset="0"/>
              </a:endParaRPr>
            </a:p>
            <a:p>
              <a:r>
                <a:rPr lang="en-US" sz="500" dirty="0">
                  <a:latin typeface="Menlo" panose="020B0609030804020204" pitchFamily="49" charset="0"/>
                </a:rPr>
                <a:t>t = </a:t>
              </a:r>
              <a:r>
                <a:rPr lang="en-US" sz="500" dirty="0" err="1">
                  <a:latin typeface="Menlo" panose="020B0609030804020204" pitchFamily="49" charset="0"/>
                </a:rPr>
                <a:t>pulp.LpVariable.dicts</a:t>
              </a:r>
              <a:r>
                <a:rPr lang="en-US" sz="500" dirty="0">
                  <a:latin typeface="Menlo" panose="020B0609030804020204" pitchFamily="49" charset="0"/>
                </a:rPr>
                <a:t>(</a:t>
              </a:r>
              <a:r>
                <a:rPr lang="en-US" sz="500" dirty="0">
                  <a:solidFill>
                    <a:srgbClr val="A31515"/>
                  </a:solidFill>
                  <a:latin typeface="Menlo" panose="020B0609030804020204" pitchFamily="49" charset="0"/>
                </a:rPr>
                <a:t>"t"</a:t>
              </a:r>
              <a:r>
                <a:rPr lang="en-US" sz="500" dirty="0">
                  <a:latin typeface="Menlo" panose="020B0609030804020204" pitchFamily="49" charset="0"/>
                </a:rPr>
                <a:t>, (scenario, store, store), </a:t>
              </a:r>
              <a:r>
                <a:rPr lang="en-US" sz="500" dirty="0">
                  <a:solidFill>
                    <a:srgbClr val="098658"/>
                  </a:solidFill>
                  <a:latin typeface="Menlo" panose="020B0609030804020204" pitchFamily="49" charset="0"/>
                </a:rPr>
                <a:t>0</a:t>
              </a:r>
              <a:r>
                <a:rPr lang="en-US" sz="500" dirty="0">
                  <a:latin typeface="Menlo" panose="020B0609030804020204" pitchFamily="49" charset="0"/>
                </a:rPr>
                <a:t>, </a:t>
              </a:r>
              <a:r>
                <a:rPr lang="en-US" sz="500" dirty="0">
                  <a:solidFill>
                    <a:srgbClr val="0000FF"/>
                  </a:solidFill>
                  <a:latin typeface="Menlo" panose="020B0609030804020204" pitchFamily="49" charset="0"/>
                </a:rPr>
                <a:t>None</a:t>
              </a:r>
              <a:r>
                <a:rPr lang="en-US" sz="500" dirty="0">
                  <a:latin typeface="Menlo" panose="020B0609030804020204" pitchFamily="49" charset="0"/>
                </a:rPr>
                <a:t>, </a:t>
              </a:r>
              <a:r>
                <a:rPr lang="en-US" sz="500" dirty="0" err="1">
                  <a:latin typeface="Menlo" panose="020B0609030804020204" pitchFamily="49" charset="0"/>
                </a:rPr>
                <a:t>pulp.LpInteger</a:t>
              </a:r>
              <a:r>
                <a:rPr lang="en-US" sz="500" dirty="0">
                  <a:latin typeface="Menlo" panose="020B0609030804020204" pitchFamily="49" charset="0"/>
                </a:rPr>
                <a:t>)</a:t>
              </a:r>
            </a:p>
            <a:p>
              <a:r>
                <a:rPr lang="en-US" sz="500" dirty="0">
                  <a:latin typeface="Menlo" panose="020B0609030804020204" pitchFamily="49" charset="0"/>
                </a:rPr>
                <a:t/>
              </a:r>
              <a:br>
                <a:rPr lang="en-US" sz="500" dirty="0">
                  <a:latin typeface="Menlo" panose="020B0609030804020204" pitchFamily="49" charset="0"/>
                </a:rPr>
              </a:br>
              <a:r>
                <a:rPr lang="en-US" sz="500" dirty="0">
                  <a:solidFill>
                    <a:srgbClr val="008000"/>
                  </a:solidFill>
                  <a:latin typeface="Menlo" panose="020B0609030804020204" pitchFamily="49" charset="0"/>
                </a:rPr>
                <a:t># 7 stores shortage met by itself ---&gt; stock at </a:t>
              </a:r>
              <a:r>
                <a:rPr lang="en-US" sz="500" dirty="0" err="1">
                  <a:solidFill>
                    <a:srgbClr val="008000"/>
                  </a:solidFill>
                  <a:latin typeface="Menlo" panose="020B0609030804020204" pitchFamily="49" charset="0"/>
                </a:rPr>
                <a:t>i</a:t>
              </a:r>
              <a:r>
                <a:rPr lang="en-US" sz="500" dirty="0">
                  <a:solidFill>
                    <a:srgbClr val="008000"/>
                  </a:solidFill>
                  <a:latin typeface="Menlo" panose="020B0609030804020204" pitchFamily="49" charset="0"/>
                </a:rPr>
                <a:t> used to meet demand of </a:t>
              </a:r>
              <a:r>
                <a:rPr lang="en-US" sz="500" dirty="0" err="1">
                  <a:solidFill>
                    <a:srgbClr val="008000"/>
                  </a:solidFill>
                  <a:latin typeface="Menlo" panose="020B0609030804020204" pitchFamily="49" charset="0"/>
                </a:rPr>
                <a:t>i</a:t>
              </a:r>
              <a:endParaRPr lang="en-US" sz="500" dirty="0">
                <a:latin typeface="Menlo" panose="020B0609030804020204" pitchFamily="49" charset="0"/>
              </a:endParaRPr>
            </a:p>
            <a:p>
              <a:r>
                <a:rPr lang="en-US" sz="500" dirty="0">
                  <a:latin typeface="Menlo" panose="020B0609030804020204" pitchFamily="49" charset="0"/>
                </a:rPr>
                <a:t>f = </a:t>
              </a:r>
              <a:r>
                <a:rPr lang="en-US" sz="500" dirty="0" err="1">
                  <a:latin typeface="Menlo" panose="020B0609030804020204" pitchFamily="49" charset="0"/>
                </a:rPr>
                <a:t>pulp.LpVariable.dicts</a:t>
              </a:r>
              <a:r>
                <a:rPr lang="en-US" sz="500" dirty="0">
                  <a:latin typeface="Menlo" panose="020B0609030804020204" pitchFamily="49" charset="0"/>
                </a:rPr>
                <a:t>(</a:t>
              </a:r>
              <a:r>
                <a:rPr lang="en-US" sz="500" dirty="0">
                  <a:solidFill>
                    <a:srgbClr val="A31515"/>
                  </a:solidFill>
                  <a:latin typeface="Menlo" panose="020B0609030804020204" pitchFamily="49" charset="0"/>
                </a:rPr>
                <a:t>"f"</a:t>
              </a:r>
              <a:r>
                <a:rPr lang="en-US" sz="500" dirty="0">
                  <a:latin typeface="Menlo" panose="020B0609030804020204" pitchFamily="49" charset="0"/>
                </a:rPr>
                <a:t>, (scenario, store), </a:t>
              </a:r>
              <a:r>
                <a:rPr lang="en-US" sz="500" dirty="0">
                  <a:solidFill>
                    <a:srgbClr val="098658"/>
                  </a:solidFill>
                  <a:latin typeface="Menlo" panose="020B0609030804020204" pitchFamily="49" charset="0"/>
                </a:rPr>
                <a:t>0</a:t>
              </a:r>
              <a:r>
                <a:rPr lang="en-US" sz="500" dirty="0">
                  <a:latin typeface="Menlo" panose="020B0609030804020204" pitchFamily="49" charset="0"/>
                </a:rPr>
                <a:t>, </a:t>
              </a:r>
              <a:r>
                <a:rPr lang="en-US" sz="500" dirty="0">
                  <a:solidFill>
                    <a:srgbClr val="0000FF"/>
                  </a:solidFill>
                  <a:latin typeface="Menlo" panose="020B0609030804020204" pitchFamily="49" charset="0"/>
                </a:rPr>
                <a:t>None</a:t>
              </a:r>
              <a:r>
                <a:rPr lang="en-US" sz="500" dirty="0">
                  <a:latin typeface="Menlo" panose="020B0609030804020204" pitchFamily="49" charset="0"/>
                </a:rPr>
                <a:t>, </a:t>
              </a:r>
              <a:r>
                <a:rPr lang="en-US" sz="500" dirty="0" err="1">
                  <a:latin typeface="Menlo" panose="020B0609030804020204" pitchFamily="49" charset="0"/>
                </a:rPr>
                <a:t>pulp.LpInteger</a:t>
              </a:r>
              <a:r>
                <a:rPr lang="en-US" sz="500" dirty="0">
                  <a:latin typeface="Menlo" panose="020B0609030804020204" pitchFamily="49" charset="0"/>
                </a:rPr>
                <a:t>)</a:t>
              </a:r>
            </a:p>
            <a:p>
              <a:r>
                <a:rPr lang="en-US" sz="500" dirty="0">
                  <a:latin typeface="Menlo" panose="020B0609030804020204" pitchFamily="49" charset="0"/>
                </a:rPr>
                <a:t/>
              </a:r>
              <a:br>
                <a:rPr lang="en-US" sz="500" dirty="0">
                  <a:latin typeface="Menlo" panose="020B0609030804020204" pitchFamily="49" charset="0"/>
                </a:rPr>
              </a:br>
              <a:r>
                <a:rPr lang="en-US" sz="500" dirty="0">
                  <a:solidFill>
                    <a:srgbClr val="008000"/>
                  </a:solidFill>
                  <a:latin typeface="Menlo" panose="020B0609030804020204" pitchFamily="49" charset="0"/>
                </a:rPr>
                <a:t># inventory at store </a:t>
              </a:r>
              <a:r>
                <a:rPr lang="en-US" sz="500" dirty="0" err="1">
                  <a:solidFill>
                    <a:srgbClr val="008000"/>
                  </a:solidFill>
                  <a:latin typeface="Menlo" panose="020B0609030804020204" pitchFamily="49" charset="0"/>
                </a:rPr>
                <a:t>i</a:t>
              </a:r>
              <a:r>
                <a:rPr lang="en-US" sz="500" dirty="0">
                  <a:solidFill>
                    <a:srgbClr val="008000"/>
                  </a:solidFill>
                  <a:latin typeface="Menlo" panose="020B0609030804020204" pitchFamily="49" charset="0"/>
                </a:rPr>
                <a:t> increased through replenishment</a:t>
              </a:r>
              <a:endParaRPr lang="en-US" sz="500" dirty="0">
                <a:latin typeface="Menlo" panose="020B0609030804020204" pitchFamily="49" charset="0"/>
              </a:endParaRPr>
            </a:p>
            <a:p>
              <a:r>
                <a:rPr lang="en-US" sz="500" dirty="0">
                  <a:latin typeface="Menlo" panose="020B0609030804020204" pitchFamily="49" charset="0"/>
                </a:rPr>
                <a:t>q = </a:t>
              </a:r>
              <a:r>
                <a:rPr lang="en-US" sz="500" dirty="0" err="1">
                  <a:latin typeface="Menlo" panose="020B0609030804020204" pitchFamily="49" charset="0"/>
                </a:rPr>
                <a:t>pulp.LpVariable.dicts</a:t>
              </a:r>
              <a:r>
                <a:rPr lang="en-US" sz="500" dirty="0">
                  <a:latin typeface="Menlo" panose="020B0609030804020204" pitchFamily="49" charset="0"/>
                </a:rPr>
                <a:t>(</a:t>
              </a:r>
              <a:r>
                <a:rPr lang="en-US" sz="500" dirty="0">
                  <a:solidFill>
                    <a:srgbClr val="A31515"/>
                  </a:solidFill>
                  <a:latin typeface="Menlo" panose="020B0609030804020204" pitchFamily="49" charset="0"/>
                </a:rPr>
                <a:t>"q"</a:t>
              </a:r>
              <a:r>
                <a:rPr lang="en-US" sz="500" dirty="0">
                  <a:latin typeface="Menlo" panose="020B0609030804020204" pitchFamily="49" charset="0"/>
                </a:rPr>
                <a:t>, (scenario, store), </a:t>
              </a:r>
              <a:r>
                <a:rPr lang="en-US" sz="500" dirty="0">
                  <a:solidFill>
                    <a:srgbClr val="098658"/>
                  </a:solidFill>
                  <a:latin typeface="Menlo" panose="020B0609030804020204" pitchFamily="49" charset="0"/>
                </a:rPr>
                <a:t>0</a:t>
              </a:r>
              <a:r>
                <a:rPr lang="en-US" sz="500" dirty="0">
                  <a:latin typeface="Menlo" panose="020B0609030804020204" pitchFamily="49" charset="0"/>
                </a:rPr>
                <a:t>, </a:t>
              </a:r>
              <a:r>
                <a:rPr lang="en-US" sz="500" dirty="0">
                  <a:solidFill>
                    <a:srgbClr val="0000FF"/>
                  </a:solidFill>
                  <a:latin typeface="Menlo" panose="020B0609030804020204" pitchFamily="49" charset="0"/>
                </a:rPr>
                <a:t>None</a:t>
              </a:r>
              <a:r>
                <a:rPr lang="en-US" sz="500" dirty="0">
                  <a:latin typeface="Menlo" panose="020B0609030804020204" pitchFamily="49" charset="0"/>
                </a:rPr>
                <a:t>, </a:t>
              </a:r>
              <a:r>
                <a:rPr lang="en-US" sz="500" dirty="0" err="1">
                  <a:latin typeface="Menlo" panose="020B0609030804020204" pitchFamily="49" charset="0"/>
                </a:rPr>
                <a:t>pulp.LpInteger</a:t>
              </a:r>
              <a:r>
                <a:rPr lang="en-US" sz="500" dirty="0">
                  <a:latin typeface="Menlo" panose="020B0609030804020204" pitchFamily="49" charset="0"/>
                </a:rPr>
                <a:t>)</a:t>
              </a:r>
            </a:p>
            <a:p>
              <a:endParaRPr lang="en-US" sz="500" b="0" dirty="0">
                <a:solidFill>
                  <a:srgbClr val="000000"/>
                </a:solidFill>
                <a:effectLst/>
                <a:latin typeface="Menlo" panose="020B0609030804020204" pitchFamily="49" charset="0"/>
              </a:endParaRPr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69ED03EC-E81B-1940-BA35-6B6B1E5C6D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0877" y="2527028"/>
              <a:ext cx="5908271" cy="0"/>
            </a:xfrm>
            <a:prstGeom prst="line">
              <a:avLst/>
            </a:prstGeom>
            <a:ln w="28575">
              <a:solidFill>
                <a:srgbClr val="EFB335"/>
              </a:solidFill>
              <a:prstDash val="dashDot"/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EB43C6F-BA41-E44A-AC12-5877255A12E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4601" y="4436975"/>
              <a:ext cx="5914547" cy="0"/>
            </a:xfrm>
            <a:prstGeom prst="line">
              <a:avLst/>
            </a:prstGeom>
            <a:ln w="28575">
              <a:solidFill>
                <a:srgbClr val="EFB335"/>
              </a:solidFill>
              <a:prstDash val="dashDot"/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9" name="Google Shape;209;p16"/>
          <p:cNvSpPr txBox="1"/>
          <p:nvPr/>
        </p:nvSpPr>
        <p:spPr>
          <a:xfrm>
            <a:off x="0" y="6120275"/>
            <a:ext cx="12192000" cy="737700"/>
          </a:xfrm>
          <a:prstGeom prst="rect">
            <a:avLst/>
          </a:prstGeom>
          <a:solidFill>
            <a:srgbClr val="1C488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" name="Google Shape;221;p16"/>
          <p:cNvSpPr txBox="1"/>
          <p:nvPr/>
        </p:nvSpPr>
        <p:spPr>
          <a:xfrm>
            <a:off x="3281892" y="1336908"/>
            <a:ext cx="2814108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rgbClr val="1B4885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Calibri"/>
                <a:sym typeface="Calibri"/>
              </a:rPr>
              <a:t>3^7 scenarios &amp; demands</a:t>
            </a:r>
            <a:endParaRPr b="1" dirty="0">
              <a:solidFill>
                <a:srgbClr val="1B4885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Calibri"/>
              <a:sym typeface="Calibri"/>
            </a:endParaRPr>
          </a:p>
        </p:txBody>
      </p:sp>
      <p:sp>
        <p:nvSpPr>
          <p:cNvPr id="222" name="Google Shape;222;p16"/>
          <p:cNvSpPr txBox="1"/>
          <p:nvPr/>
        </p:nvSpPr>
        <p:spPr>
          <a:xfrm>
            <a:off x="3485417" y="3270538"/>
            <a:ext cx="2169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rgbClr val="1B4885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Calibri"/>
                <a:sym typeface="Calibri"/>
              </a:rPr>
              <a:t>fixed cost parameters</a:t>
            </a:r>
            <a:endParaRPr b="1" dirty="0">
              <a:solidFill>
                <a:srgbClr val="1B4885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Calibri"/>
              <a:sym typeface="Calibri"/>
            </a:endParaRPr>
          </a:p>
        </p:txBody>
      </p:sp>
      <p:sp>
        <p:nvSpPr>
          <p:cNvPr id="223" name="Google Shape;223;p16"/>
          <p:cNvSpPr txBox="1"/>
          <p:nvPr/>
        </p:nvSpPr>
        <p:spPr>
          <a:xfrm>
            <a:off x="4081379" y="5017813"/>
            <a:ext cx="1250642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rgbClr val="1B4885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Calibri"/>
                <a:sym typeface="Calibri"/>
              </a:rPr>
              <a:t>variables</a:t>
            </a:r>
            <a:endParaRPr b="1" dirty="0">
              <a:solidFill>
                <a:srgbClr val="1B4885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Calibri"/>
              <a:sym typeface="Calibri"/>
            </a:endParaRPr>
          </a:p>
        </p:txBody>
      </p:sp>
      <p:sp>
        <p:nvSpPr>
          <p:cNvPr id="224" name="Google Shape;224;p16"/>
          <p:cNvSpPr txBox="1"/>
          <p:nvPr/>
        </p:nvSpPr>
        <p:spPr>
          <a:xfrm>
            <a:off x="9964090" y="875153"/>
            <a:ext cx="1811093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rgbClr val="1B4885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Calibri"/>
                <a:sym typeface="Calibri"/>
              </a:rPr>
              <a:t>objective function</a:t>
            </a:r>
            <a:endParaRPr b="1" dirty="0">
              <a:solidFill>
                <a:srgbClr val="1B4885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Calibri"/>
              <a:sym typeface="Calibri"/>
            </a:endParaRPr>
          </a:p>
        </p:txBody>
      </p:sp>
      <p:sp>
        <p:nvSpPr>
          <p:cNvPr id="225" name="Google Shape;225;p16"/>
          <p:cNvSpPr txBox="1"/>
          <p:nvPr/>
        </p:nvSpPr>
        <p:spPr>
          <a:xfrm>
            <a:off x="10143491" y="2879751"/>
            <a:ext cx="1580091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rgbClr val="1B4885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Calibri"/>
                <a:sym typeface="Calibri"/>
              </a:rPr>
              <a:t>constraints</a:t>
            </a:r>
            <a:endParaRPr b="1" dirty="0">
              <a:solidFill>
                <a:srgbClr val="1B4885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Calibri"/>
              <a:sym typeface="Calibri"/>
            </a:endParaRPr>
          </a:p>
        </p:txBody>
      </p:sp>
      <p:sp>
        <p:nvSpPr>
          <p:cNvPr id="226" name="Google Shape;226;p16"/>
          <p:cNvSpPr txBox="1"/>
          <p:nvPr/>
        </p:nvSpPr>
        <p:spPr>
          <a:xfrm>
            <a:off x="9847384" y="4306304"/>
            <a:ext cx="21690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rgbClr val="1B4885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Calibri"/>
                <a:sym typeface="Calibri"/>
              </a:rPr>
              <a:t>optimal solution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rgbClr val="1B4885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Calibri"/>
                <a:sym typeface="Calibri"/>
              </a:rPr>
              <a:t>&amp;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rgbClr val="1B4885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Calibri"/>
                <a:sym typeface="Calibri"/>
              </a:rPr>
              <a:t>optimal value</a:t>
            </a:r>
          </a:p>
        </p:txBody>
      </p:sp>
      <p:pic>
        <p:nvPicPr>
          <p:cNvPr id="6" name="Picture 5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2E713585-2B16-DA4C-8CCA-6EFA4152046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3F3F3"/>
              </a:clrFrom>
              <a:clrTo>
                <a:srgbClr val="F3F3F3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43248" y="583879"/>
            <a:ext cx="2900743" cy="955481"/>
          </a:xfrm>
          <a:prstGeom prst="rect">
            <a:avLst/>
          </a:prstGeom>
        </p:spPr>
      </p:pic>
      <p:sp>
        <p:nvSpPr>
          <p:cNvPr id="23" name="Google Shape;130;p12">
            <a:extLst>
              <a:ext uri="{FF2B5EF4-FFF2-40B4-BE49-F238E27FC236}">
                <a16:creationId xmlns:a16="http://schemas.microsoft.com/office/drawing/2014/main" id="{72E48467-85BE-2841-AB05-BC795EBCD4ED}"/>
              </a:ext>
            </a:extLst>
          </p:cNvPr>
          <p:cNvSpPr txBox="1"/>
          <p:nvPr/>
        </p:nvSpPr>
        <p:spPr>
          <a:xfrm>
            <a:off x="0" y="188912"/>
            <a:ext cx="144600" cy="463500"/>
          </a:xfrm>
          <a:prstGeom prst="rect">
            <a:avLst/>
          </a:prstGeom>
          <a:solidFill>
            <a:srgbClr val="1C488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文本框 10">
            <a:extLst>
              <a:ext uri="{FF2B5EF4-FFF2-40B4-BE49-F238E27FC236}">
                <a16:creationId xmlns:a16="http://schemas.microsoft.com/office/drawing/2014/main" id="{E6489343-8584-B742-A908-2175B1B388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4625" y="220663"/>
            <a:ext cx="8023444" cy="477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400" b="1" dirty="0">
                <a:solidFill>
                  <a:srgbClr val="27478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All-in-One (Uniform Distributed Scenarios ) </a:t>
            </a:r>
          </a:p>
        </p:txBody>
      </p:sp>
      <p:pic>
        <p:nvPicPr>
          <p:cNvPr id="13" name="Picture 12" descr="Text&#10;&#10;Description automatically generated">
            <a:extLst>
              <a:ext uri="{FF2B5EF4-FFF2-40B4-BE49-F238E27FC236}">
                <a16:creationId xmlns:a16="http://schemas.microsoft.com/office/drawing/2014/main" id="{18B812F1-8263-0E4C-ADAE-D039911DC917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3F3F3"/>
              </a:clrFrom>
              <a:clrTo>
                <a:srgbClr val="F3F3F3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335924" y="4562603"/>
            <a:ext cx="2403629" cy="615085"/>
          </a:xfrm>
          <a:prstGeom prst="rect">
            <a:avLst/>
          </a:prstGeom>
        </p:spPr>
      </p:pic>
      <p:sp>
        <p:nvSpPr>
          <p:cNvPr id="220" name="Google Shape;220;p16"/>
          <p:cNvSpPr/>
          <p:nvPr/>
        </p:nvSpPr>
        <p:spPr>
          <a:xfrm>
            <a:off x="6236611" y="5139696"/>
            <a:ext cx="4477003" cy="980942"/>
          </a:xfrm>
          <a:prstGeom prst="rect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3D29C808-B264-DB4B-90BF-2ACCC0052035}"/>
              </a:ext>
            </a:extLst>
          </p:cNvPr>
          <p:cNvCxnSpPr>
            <a:cxnSpLocks/>
          </p:cNvCxnSpPr>
          <p:nvPr/>
        </p:nvCxnSpPr>
        <p:spPr>
          <a:xfrm flipH="1">
            <a:off x="6059148" y="1560375"/>
            <a:ext cx="6143107" cy="0"/>
          </a:xfrm>
          <a:prstGeom prst="line">
            <a:avLst/>
          </a:prstGeom>
          <a:ln w="28575">
            <a:solidFill>
              <a:srgbClr val="EFB335"/>
            </a:solidFill>
            <a:prstDash val="dashDot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75920738-1453-924E-89B3-B0EBD3A7C0DF}"/>
              </a:ext>
            </a:extLst>
          </p:cNvPr>
          <p:cNvCxnSpPr>
            <a:cxnSpLocks/>
          </p:cNvCxnSpPr>
          <p:nvPr/>
        </p:nvCxnSpPr>
        <p:spPr>
          <a:xfrm flipH="1">
            <a:off x="6059148" y="4231416"/>
            <a:ext cx="6132853" cy="0"/>
          </a:xfrm>
          <a:prstGeom prst="line">
            <a:avLst/>
          </a:prstGeom>
          <a:ln w="28575">
            <a:solidFill>
              <a:srgbClr val="EFB335"/>
            </a:solidFill>
            <a:prstDash val="dashDot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77A91AF-1AA3-6142-90D7-8AC30A759965}"/>
              </a:ext>
            </a:extLst>
          </p:cNvPr>
          <p:cNvCxnSpPr>
            <a:cxnSpLocks/>
          </p:cNvCxnSpPr>
          <p:nvPr/>
        </p:nvCxnSpPr>
        <p:spPr>
          <a:xfrm flipV="1">
            <a:off x="6059148" y="652412"/>
            <a:ext cx="0" cy="5466905"/>
          </a:xfrm>
          <a:prstGeom prst="line">
            <a:avLst/>
          </a:prstGeom>
          <a:ln w="28575">
            <a:solidFill>
              <a:srgbClr val="EFB335"/>
            </a:solidFill>
            <a:prstDash val="dashDot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Google Shape;221;p16"/>
          <p:cNvSpPr txBox="1"/>
          <p:nvPr/>
        </p:nvSpPr>
        <p:spPr>
          <a:xfrm>
            <a:off x="287765" y="6289085"/>
            <a:ext cx="5256441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n-US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  <a:sym typeface="Calibri"/>
              </a:rPr>
              <a:t>* 3 demands of each store: [0.25, 0.5, 0.75]</a:t>
            </a:r>
            <a:endParaRPr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  <a:sym typeface="Calibri"/>
            </a:endParaRPr>
          </a:p>
        </p:txBody>
      </p:sp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6D661474-90A4-6C48-BBC2-1158B7320907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3F3F3"/>
              </a:clrFrom>
              <a:clrTo>
                <a:srgbClr val="F3F3F3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380114" y="1589084"/>
            <a:ext cx="4111242" cy="2615839"/>
          </a:xfrm>
          <a:prstGeom prst="rect">
            <a:avLst/>
          </a:prstGeom>
        </p:spPr>
      </p:pic>
      <p:pic>
        <p:nvPicPr>
          <p:cNvPr id="7" name="Picture 6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20457C26-2DEE-8045-8906-A1F159873E5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77232" b="49846"/>
          <a:stretch/>
        </p:blipFill>
        <p:spPr>
          <a:xfrm>
            <a:off x="6234894" y="5121800"/>
            <a:ext cx="756341" cy="894145"/>
          </a:xfrm>
          <a:prstGeom prst="rect">
            <a:avLst/>
          </a:prstGeom>
        </p:spPr>
      </p:pic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41B13794-6779-6D4A-BA1D-42DF4265E1EB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3F3F3"/>
              </a:clrFrom>
              <a:clrTo>
                <a:srgbClr val="F3F3F3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94889" y="4208312"/>
            <a:ext cx="1146007" cy="41057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A3D4FCF-9798-A742-8FA6-92F0427FEC47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948084" y="5898588"/>
            <a:ext cx="2790027" cy="248956"/>
          </a:xfrm>
          <a:prstGeom prst="rect">
            <a:avLst/>
          </a:prstGeom>
        </p:spPr>
      </p:pic>
      <p:pic>
        <p:nvPicPr>
          <p:cNvPr id="34" name="Picture 3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0FA29CFD-1D61-184E-89C3-49EA01A1241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49274" r="5839"/>
          <a:stretch/>
        </p:blipFill>
        <p:spPr>
          <a:xfrm>
            <a:off x="6901854" y="5116769"/>
            <a:ext cx="3127566" cy="904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026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 主题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5B9BD5"/>
      </a:accent4>
      <a:accent5>
        <a:srgbClr val="ED7D31"/>
      </a:accent5>
      <a:accent6>
        <a:srgbClr val="FFFFFF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5112</TotalTime>
  <Words>2366</Words>
  <Application>Microsoft Office PowerPoint</Application>
  <PresentationFormat>宽屏</PresentationFormat>
  <Paragraphs>534</Paragraphs>
  <Slides>42</Slides>
  <Notes>41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42</vt:i4>
      </vt:variant>
    </vt:vector>
  </HeadingPairs>
  <TitlesOfParts>
    <vt:vector size="52" baseType="lpstr">
      <vt:lpstr>Menlo</vt:lpstr>
      <vt:lpstr>Microsoft Yahei</vt:lpstr>
      <vt:lpstr>宋体</vt:lpstr>
      <vt:lpstr>Microsoft YaHei</vt:lpstr>
      <vt:lpstr>Microsoft YaHei</vt:lpstr>
      <vt:lpstr>Arial</vt:lpstr>
      <vt:lpstr>Calibri</vt:lpstr>
      <vt:lpstr>Cambria Math</vt:lpstr>
      <vt:lpstr>Times New Roman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surface</cp:lastModifiedBy>
  <cp:revision>88</cp:revision>
  <dcterms:modified xsi:type="dcterms:W3CDTF">2022-03-21T23:30:13Z</dcterms:modified>
</cp:coreProperties>
</file>